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87" r:id="rId3"/>
    <p:sldId id="288" r:id="rId4"/>
    <p:sldId id="289" r:id="rId5"/>
    <p:sldId id="290" r:id="rId6"/>
    <p:sldId id="291" r:id="rId7"/>
    <p:sldId id="292" r:id="rId8"/>
    <p:sldId id="293" r:id="rId9"/>
    <p:sldId id="294" r:id="rId10"/>
    <p:sldId id="295" r:id="rId11"/>
    <p:sldId id="296" r:id="rId12"/>
    <p:sldId id="262" r:id="rId13"/>
    <p:sldId id="298" r:id="rId14"/>
    <p:sldId id="299" r:id="rId15"/>
    <p:sldId id="300" r:id="rId16"/>
    <p:sldId id="301" r:id="rId17"/>
    <p:sldId id="302" r:id="rId18"/>
    <p:sldId id="304" r:id="rId19"/>
    <p:sldId id="305" r:id="rId20"/>
    <p:sldId id="308" r:id="rId21"/>
    <p:sldId id="306" r:id="rId22"/>
    <p:sldId id="307" r:id="rId23"/>
    <p:sldId id="257" r:id="rId24"/>
    <p:sldId id="258" r:id="rId25"/>
    <p:sldId id="309" r:id="rId26"/>
    <p:sldId id="310" r:id="rId27"/>
    <p:sldId id="311" r:id="rId28"/>
    <p:sldId id="312" r:id="rId29"/>
    <p:sldId id="317" r:id="rId30"/>
    <p:sldId id="318" r:id="rId31"/>
    <p:sldId id="319" r:id="rId32"/>
    <p:sldId id="314" r:id="rId33"/>
    <p:sldId id="320" r:id="rId34"/>
    <p:sldId id="259" r:id="rId35"/>
    <p:sldId id="260" r:id="rId36"/>
    <p:sldId id="261" r:id="rId37"/>
    <p:sldId id="263" r:id="rId38"/>
    <p:sldId id="265" r:id="rId39"/>
    <p:sldId id="266" r:id="rId40"/>
    <p:sldId id="267" r:id="rId41"/>
    <p:sldId id="268" r:id="rId42"/>
    <p:sldId id="270" r:id="rId43"/>
    <p:sldId id="271" r:id="rId44"/>
    <p:sldId id="272" r:id="rId45"/>
    <p:sldId id="274" r:id="rId46"/>
    <p:sldId id="276" r:id="rId47"/>
    <p:sldId id="277" r:id="rId48"/>
    <p:sldId id="278" r:id="rId49"/>
    <p:sldId id="279" r:id="rId50"/>
    <p:sldId id="280" r:id="rId51"/>
    <p:sldId id="281" r:id="rId52"/>
    <p:sldId id="282" r:id="rId53"/>
    <p:sldId id="283" r:id="rId54"/>
    <p:sldId id="321" r:id="rId55"/>
    <p:sldId id="322" r:id="rId56"/>
    <p:sldId id="297" r:id="rId57"/>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1pPr>
    <a:lvl2pPr marL="411163" indent="460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2pPr>
    <a:lvl3pPr marL="823913" indent="904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3pPr>
    <a:lvl4pPr marL="1236663" indent="1349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4pPr>
    <a:lvl5pPr marL="1649413" indent="1793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CCFF"/>
    <a:srgbClr val="66CCFF"/>
    <a:srgbClr val="FFFFFF"/>
    <a:srgbClr val="E5F923"/>
    <a:srgbClr val="B5D844"/>
    <a:srgbClr val="3366CC"/>
    <a:srgbClr val="336699"/>
    <a:srgbClr val="006699"/>
    <a:srgbClr val="0033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18" autoAdjust="0"/>
    <p:restoredTop sz="88421" autoAdjust="0"/>
  </p:normalViewPr>
  <p:slideViewPr>
    <p:cSldViewPr>
      <p:cViewPr varScale="1">
        <p:scale>
          <a:sx n="65" d="100"/>
          <a:sy n="65" d="100"/>
        </p:scale>
        <p:origin x="-61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AD9EB-0597-4E2D-A60A-020B63F45A5D}" type="datetimeFigureOut">
              <a:rPr lang="en-US" smtClean="0"/>
              <a:pPr/>
              <a:t>7/22/2009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522AB5-9811-43FA-BBFF-926640CEE1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Glycoprotein"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Link to intro</a:t>
            </a:r>
            <a:r>
              <a:rPr lang="en-AU" baseline="0" dirty="0" smtClean="0"/>
              <a:t> movie – while </a:t>
            </a:r>
            <a:r>
              <a:rPr lang="en-AU" baseline="0" dirty="0" err="1" smtClean="0"/>
              <a:t>ppl</a:t>
            </a:r>
            <a:r>
              <a:rPr lang="en-AU" baseline="0" dirty="0" smtClean="0"/>
              <a:t> getting seated</a:t>
            </a:r>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Moses 1500 BC &amp; David 1000</a:t>
            </a:r>
            <a:r>
              <a:rPr lang="en-AU" baseline="0" dirty="0" smtClean="0"/>
              <a:t> </a:t>
            </a:r>
            <a:r>
              <a:rPr lang="en-AU" dirty="0" smtClean="0"/>
              <a:t>BC?</a:t>
            </a:r>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AU" dirty="0" smtClean="0"/>
              <a:t>If we are not careful we can easily overlook the importance God's fiats. </a:t>
            </a:r>
          </a:p>
          <a:p>
            <a:pPr>
              <a:buNone/>
            </a:pPr>
            <a:r>
              <a:rPr lang="en-AU" dirty="0" smtClean="0"/>
              <a:t>	Scripture warns us not to do this. </a:t>
            </a:r>
          </a:p>
          <a:p>
            <a:pPr>
              <a:buNone/>
            </a:pPr>
            <a:r>
              <a:rPr lang="en-AU" dirty="0" smtClean="0"/>
              <a:t>	In at least four different places, Bible writers remind us that creation took place because God commanded it.</a:t>
            </a:r>
            <a:endParaRPr lang="en-US" dirty="0" smtClean="0"/>
          </a:p>
          <a:p>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37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dirty="0" smtClean="0"/>
              <a:t>The latter may be accomplished but God's pronouncements always come to pass. When he promises something, the deed is as good as done. </a:t>
            </a:r>
            <a:endParaRPr lang="en-US" sz="1200" dirty="0" smtClean="0"/>
          </a:p>
          <a:p>
            <a:pPr>
              <a:buNone/>
            </a:pPr>
            <a:r>
              <a:rPr lang="en-AU" sz="1200" dirty="0" smtClean="0"/>
              <a:t> </a:t>
            </a:r>
            <a:endParaRPr lang="en-US" sz="1200" dirty="0" smtClean="0"/>
          </a:p>
          <a:p>
            <a:r>
              <a:rPr lang="en-AU" sz="1200" dirty="0" smtClean="0"/>
              <a:t>Consequently, God can (and sometimes does) speak of his future plans as if they were already accomplished.</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38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dirty="0" smtClean="0"/>
              <a:t>Thus we must not think of the great fiats of Genesis I as if they were mere statements. </a:t>
            </a:r>
          </a:p>
          <a:p>
            <a:pPr>
              <a:buNone/>
            </a:pPr>
            <a:endParaRPr lang="en-AU" sz="1200" dirty="0" smtClean="0"/>
          </a:p>
          <a:p>
            <a:r>
              <a:rPr lang="en-AU" sz="1200" dirty="0" smtClean="0"/>
              <a:t>The future is as real to God as is the past to us. To him, those fiats were as actual as the creative actions which followed. </a:t>
            </a:r>
            <a:endParaRPr lang="en-US" sz="1200" dirty="0" smtClean="0"/>
          </a:p>
          <a:p>
            <a:pPr>
              <a:buNone/>
            </a:pPr>
            <a:r>
              <a:rPr lang="en-AU" sz="1200" dirty="0" smtClean="0"/>
              <a:t> </a:t>
            </a:r>
            <a:endParaRPr lang="en-US" sz="1200" dirty="0" smtClean="0"/>
          </a:p>
          <a:p>
            <a:r>
              <a:rPr lang="en-AU" sz="1200" dirty="0" smtClean="0"/>
              <a:t>The fiats are the most vital part of Genesis I, for the creative acts and processes themselves were only the outcome of those fiats: they were absolutely bound to follow.</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dirty="0" smtClean="0"/>
              <a:t>because  we usually enclose it in a pair of brackets, or dashes, etc.</a:t>
            </a:r>
            <a:endParaRPr lang="en-US" sz="1200" dirty="0" smtClean="0"/>
          </a:p>
          <a:p>
            <a:endParaRPr lang="en-US" sz="1200" dirty="0" smtClean="0"/>
          </a:p>
          <a:p>
            <a:r>
              <a:rPr lang="en-AU" sz="1200" dirty="0" smtClean="0"/>
              <a:t>But punctuation marks were not invented in Bible times, and so there are no brackets, dashes or commas in the Greek and Hebrew manuscripts to guide our translators. They have to rely upon the sense of the words to show them where parentheses occur.</a:t>
            </a:r>
            <a:endParaRPr lang="en-US" sz="1200" dirty="0" smtClean="0"/>
          </a:p>
          <a:p>
            <a:pPr>
              <a:buNone/>
            </a:pPr>
            <a:endParaRPr lang="en-US" sz="1200" dirty="0" smtClean="0"/>
          </a:p>
          <a:p>
            <a:r>
              <a:rPr lang="en-AU" sz="1200" dirty="0" smtClean="0"/>
              <a:t>And it is evident that they do occur very frequently in the Bible. </a:t>
            </a:r>
          </a:p>
          <a:p>
            <a:r>
              <a:rPr lang="en-AU" sz="1200" dirty="0" smtClean="0"/>
              <a:t>The translators of our King James Version, though very anti-</a:t>
            </a:r>
            <a:r>
              <a:rPr lang="en-AU" sz="1200" dirty="0" err="1" smtClean="0"/>
              <a:t>semitic</a:t>
            </a:r>
            <a:r>
              <a:rPr lang="en-AU" sz="1200" dirty="0" smtClean="0"/>
              <a:t>, and were at least well aware of this.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41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dirty="0" smtClean="0"/>
              <a:t>We have now noted two important facts about the Bible: the absolute reality of God's fiats; and the fondness of the Biblical writers for inserting parentheses. With these two points in mind, we can now consider the nature of Genesis I.</a:t>
            </a:r>
            <a:endParaRPr lang="en-US" sz="1200" dirty="0" smtClean="0"/>
          </a:p>
          <a:p>
            <a:pPr>
              <a:buNone/>
            </a:pPr>
            <a:endParaRPr lang="en-US" sz="1200" dirty="0" smtClean="0"/>
          </a:p>
          <a:p>
            <a:r>
              <a:rPr lang="en-AU" sz="1200" dirty="0" smtClean="0"/>
              <a:t>The very first verse evidently summarizes the early stages of creation. If it were not for the majesty of its contents, it might be likened to the little note headed, 'The Story So Far', which a magazine editor uses to introduce the latest instalment of a serial.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45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At this point God begins to speak. According to the Fiat theory, the rest of the chapter is basically an account of the great creative fiats, which were uttered upon six (presumably literal and consecutive) days. </a:t>
            </a:r>
          </a:p>
          <a:p>
            <a:r>
              <a:rPr lang="en-AU" dirty="0" smtClean="0"/>
              <a:t>Inserted into the primary narrative is a whole series of parentheses, which describe the subsequent fulfilment of the fiats. </a:t>
            </a:r>
          </a:p>
          <a:p>
            <a:r>
              <a:rPr lang="en-AU" dirty="0" smtClean="0"/>
              <a:t>The out-workings of the fiats could have taken any amount of time to occur. The fiats of God are uttered swiftly, but his mills grind slowly. </a:t>
            </a:r>
            <a:endParaRPr lang="en-US" dirty="0" smtClean="0"/>
          </a:p>
          <a:p>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46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Sean’s excellent </a:t>
            </a:r>
            <a:r>
              <a:rPr lang="en-AU" dirty="0" err="1" smtClean="0"/>
              <a:t>Podacast</a:t>
            </a:r>
            <a:r>
              <a:rPr lang="en-AU" dirty="0" smtClean="0"/>
              <a:t> on Gen 1:26</a:t>
            </a:r>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52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Judaism considered the most rationale</a:t>
            </a:r>
            <a:r>
              <a:rPr lang="en-AU" baseline="0" dirty="0" smtClean="0"/>
              <a:t> religion!</a:t>
            </a:r>
          </a:p>
          <a:p>
            <a:r>
              <a:rPr lang="en-AU" baseline="0" smtClean="0"/>
              <a:t>Apparent age</a:t>
            </a:r>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55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smtClean="0"/>
              <a:t>Laminin</a:t>
            </a:r>
            <a:r>
              <a:rPr lang="en-AU" dirty="0" smtClean="0"/>
              <a:t> </a:t>
            </a:r>
            <a:r>
              <a:rPr lang="en-US" dirty="0" smtClean="0"/>
              <a:t>They are a family of </a:t>
            </a:r>
            <a:r>
              <a:rPr lang="en-US" dirty="0" err="1" smtClean="0">
                <a:hlinkClick r:id="rId3" action="ppaction://hlinkfile" tooltip="Glycoprotein"/>
              </a:rPr>
              <a:t>glycoproteins</a:t>
            </a:r>
            <a:r>
              <a:rPr lang="en-US" dirty="0" smtClean="0"/>
              <a:t> that are an integral part of the structural scaffolding in almost every animal tissue. </a:t>
            </a:r>
          </a:p>
          <a:p>
            <a:r>
              <a:rPr lang="en-US" dirty="0" err="1" smtClean="0"/>
              <a:t>Laminin</a:t>
            </a:r>
            <a:r>
              <a:rPr lang="en-US" dirty="0" smtClean="0"/>
              <a:t> is vital to making sure overall body structures hold together.</a:t>
            </a:r>
          </a:p>
          <a:p>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Link to </a:t>
            </a:r>
            <a:r>
              <a:rPr lang="en-AU" smtClean="0"/>
              <a:t>expelled</a:t>
            </a:r>
            <a:r>
              <a:rPr lang="en-AU" baseline="0" smtClean="0"/>
              <a:t> trailer</a:t>
            </a:r>
            <a:endParaRPr lang="en-US"/>
          </a:p>
        </p:txBody>
      </p:sp>
      <p:sp>
        <p:nvSpPr>
          <p:cNvPr id="4" name="Slide Number Placeholder 3"/>
          <p:cNvSpPr>
            <a:spLocks noGrp="1"/>
          </p:cNvSpPr>
          <p:nvPr>
            <p:ph type="sldNum" sz="quarter" idx="10"/>
          </p:nvPr>
        </p:nvSpPr>
        <p:spPr/>
        <p:txBody>
          <a:bodyPr/>
          <a:lstStyle/>
          <a:p>
            <a:fld id="{D7522AB5-9811-43FA-BBFF-926640CEE11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i="1" kern="1200" dirty="0" smtClean="0">
                <a:solidFill>
                  <a:schemeClr val="tx1"/>
                </a:solidFill>
                <a:latin typeface="+mn-lt"/>
                <a:ea typeface="+mn-ea"/>
                <a:cs typeface="+mn-cs"/>
              </a:rPr>
              <a:t>A pilot flying his plane over the South Pacific sees an uncharted island in the distance and circles downward to take a closer look. As the plane descends, the pilot spots large rocks on the island's shore arranged to spell out SOS. Beyond the reach of waves, he notices a grass hut. Without hesitation, the pilot radios for help. </a:t>
            </a:r>
            <a:endParaRPr lang="en-US"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Is this pilot behaving rationally? No one would question the point. He recognizes the improbability of wind and waves acting on the rocks along the shore to spell SOS. Experience has taught the pilot that intelligible messages must come from intelligent sources. SOS, though not a word in the English language, represents the code for the universal distress message. The island inhabitant spelled out not just a word, such as "help," but a special code, SOS, on the beach knowing that anyone seeing it from the air would recognize its meaning. </a:t>
            </a:r>
            <a:endParaRPr lang="en-US"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The grass hut also convinces the pilot to radio for help. It provides further evidence that the rocks' arrangement on the beach is not the effect of chance, but rather the work of someone stranded on the island. Encoded information coupled with additional evidence for intelligent activity provides support for design that goes beyond the mere presence of information. It requires an intelligent agent to choose and employ the code. And, encoded information carries an implied sense of purpose.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Scientific Method: Generally, science tries to adhere to the following 4 step process to discover new ways of understanding. This 4 step process is: observe hypothesis</a:t>
            </a:r>
            <a:r>
              <a:rPr lang="en-US" baseline="0" dirty="0" smtClean="0"/>
              <a:t> </a:t>
            </a:r>
            <a:r>
              <a:rPr lang="en-US" baseline="0" dirty="0" err="1" smtClean="0"/>
              <a:t>expt</a:t>
            </a:r>
            <a:r>
              <a:rPr lang="en-US" baseline="0" dirty="0" smtClean="0"/>
              <a:t> conclude</a:t>
            </a:r>
          </a:p>
          <a:p>
            <a:pPr>
              <a:buNone/>
            </a:pPr>
            <a:r>
              <a:rPr lang="en-US" sz="1200" dirty="0" smtClean="0"/>
              <a:t>Specified Complexity: </a:t>
            </a:r>
          </a:p>
          <a:p>
            <a:pPr>
              <a:buNone/>
            </a:pPr>
            <a:r>
              <a:rPr lang="en-US" sz="1200" dirty="0" smtClean="0"/>
              <a:t>	An event with is easy to define (and has a minimal description (</a:t>
            </a:r>
            <a:r>
              <a:rPr lang="en-US" sz="1200" dirty="0" err="1" smtClean="0"/>
              <a:t>eg</a:t>
            </a:r>
            <a:r>
              <a:rPr lang="en-US" sz="1200" dirty="0" smtClean="0"/>
              <a:t> getting 10 heads in a row) (called low </a:t>
            </a:r>
            <a:r>
              <a:rPr lang="en-US" sz="1200" dirty="0" err="1" smtClean="0"/>
              <a:t>specificational</a:t>
            </a:r>
            <a:r>
              <a:rPr lang="en-US" sz="1200" dirty="0" smtClean="0"/>
              <a:t> complexity) combined with being highly improbable (called high probabilistic complexity) is defined as having specified complexity. </a:t>
            </a:r>
          </a:p>
          <a:p>
            <a:pPr>
              <a:buNone/>
            </a:pPr>
            <a:r>
              <a:rPr lang="en-US" sz="1200" dirty="0" smtClean="0"/>
              <a:t>	An event has an extremely high probabilistic complexity is its probability is beyond the Universal Probability Bound’</a:t>
            </a:r>
          </a:p>
          <a:p>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By 2001 those odds had shrank to less than one in a number so large it might as well be infinity (10 173 ). </a:t>
            </a:r>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i="1" dirty="0" smtClean="0"/>
              <a:t>Consider now the following possibility: What if organisms instantiate designs that have no functional significance but that nonetheless give biological investigators insight into functional aspects of organisms. Such second-order designs would serve essentially as an “operating manual,” of no use to the organism as such but of use to scientists investigating the organism.  Granted, this is a speculative possibility, but there are some preliminary results from the bioinformatics literature that bear it out in relation to the protein-folding problem (such second-order designs appear to be embedded not in a single genome but in a database of homologous genomes from related organisms). While it makes perfect sense for a designer to throw in an “operating manual” (much as automobile manufacturers include operating manuals with the cars they make), this possibility makes no sense for blind material mechanisms, which cannot anticipate scientific investigators</a:t>
            </a:r>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400" dirty="0" smtClean="0"/>
              <a:t>	</a:t>
            </a:r>
            <a:r>
              <a:rPr lang="en-US" sz="1200" dirty="0" smtClean="0"/>
              <a:t>In 1961, astronomers acknowledged just two characteristics of the universe as "fine-tuned" to make physical life possible. </a:t>
            </a:r>
          </a:p>
          <a:p>
            <a:pPr>
              <a:buNone/>
            </a:pPr>
            <a:r>
              <a:rPr lang="en-US" sz="1200" dirty="0" smtClean="0"/>
              <a:t>	Today, the number of known cosmic characteristics recognized as fine- tuned for life—any conceivable kind of physical life—stands at around 38!</a:t>
            </a:r>
          </a:p>
          <a:p>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a total eclipse of the sun, where the moon just barely covers the sun's pho­tosphere. </a:t>
            </a:r>
          </a:p>
          <a:p>
            <a:pPr>
              <a:buFontTx/>
              <a:buChar char="-"/>
            </a:pPr>
            <a:r>
              <a:rPr lang="en-US" sz="1200" kern="1200" dirty="0" smtClean="0">
                <a:solidFill>
                  <a:schemeClr val="tx1"/>
                </a:solidFill>
                <a:latin typeface="+mn-lt"/>
                <a:ea typeface="+mn-ea"/>
                <a:cs typeface="+mn-cs"/>
              </a:rPr>
              <a:t>as soon as the total phase of the eclipse ended, when you could see the sun's beautiful corona and it was relatively dark, people spontaneously applauded as if rewarding a show. It was just so beautiful?“</a:t>
            </a:r>
          </a:p>
          <a:p>
            <a:pPr>
              <a:buFontTx/>
              <a:buChar char="-"/>
            </a:pPr>
            <a:r>
              <a:rPr lang="en-US" sz="1200" i="1" kern="1200" dirty="0" smtClean="0">
                <a:solidFill>
                  <a:schemeClr val="tx1"/>
                </a:solidFill>
                <a:latin typeface="+mn-lt"/>
                <a:ea typeface="+mn-ea"/>
                <a:cs typeface="+mn-cs"/>
              </a:rPr>
              <a:t>eclipses are better viewed on Earth than they would be from any other planet in our solar system.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fact, of the nine plan­ets with their more than sixty-three moons in our solar system, the Earth's surface is the best place where observers can witness a total solar eclipse, and that's only possible for the `near-term' future.</a:t>
            </a:r>
            <a:r>
              <a:rPr lang="en-US" sz="1200" kern="1200" baseline="30000" dirty="0" smtClean="0">
                <a:solidFill>
                  <a:schemeClr val="tx1"/>
                </a:solidFill>
                <a:latin typeface="+mn-lt"/>
                <a:ea typeface="+mn-ea"/>
                <a:cs typeface="+mn-cs"/>
              </a:rPr>
              <a:t>12</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"What's really amazing is that total eclipses are possible because the sun is </a:t>
            </a:r>
            <a:r>
              <a:rPr lang="en-US" sz="1200" b="1" kern="1200" dirty="0" smtClean="0">
                <a:solidFill>
                  <a:schemeClr val="tx1"/>
                </a:solidFill>
                <a:latin typeface="+mn-lt"/>
                <a:ea typeface="+mn-ea"/>
                <a:cs typeface="+mn-cs"/>
              </a:rPr>
              <a:t>four hundred times larger </a:t>
            </a:r>
            <a:r>
              <a:rPr lang="en-US" sz="1200" kern="1200" dirty="0" smtClean="0">
                <a:solidFill>
                  <a:schemeClr val="tx1"/>
                </a:solidFill>
                <a:latin typeface="+mn-lt"/>
                <a:ea typeface="+mn-ea"/>
                <a:cs typeface="+mn-cs"/>
              </a:rPr>
              <a:t>than the moon, but it's also four hundred times further away. It's that incredible coincidence that cre­ates a perfect match. </a:t>
            </a:r>
          </a:p>
          <a:p>
            <a:r>
              <a:rPr lang="en-US" sz="1200" kern="1200" dirty="0" smtClean="0">
                <a:solidFill>
                  <a:schemeClr val="tx1"/>
                </a:solidFill>
                <a:latin typeface="+mn-lt"/>
                <a:ea typeface="+mn-ea"/>
                <a:cs typeface="+mn-cs"/>
              </a:rPr>
              <a:t>"Second, a perfect solar eclipse in</a:t>
            </a:r>
            <a:r>
              <a:rPr lang="en-US" sz="1200" b="1" kern="1200" dirty="0" smtClean="0">
                <a:solidFill>
                  <a:schemeClr val="tx1"/>
                </a:solidFill>
                <a:latin typeface="+mn-lt"/>
                <a:ea typeface="+mn-ea"/>
                <a:cs typeface="+mn-cs"/>
              </a:rPr>
              <a:t> 1919 </a:t>
            </a:r>
            <a:r>
              <a:rPr lang="en-US" sz="1200" kern="1200" dirty="0" smtClean="0">
                <a:solidFill>
                  <a:schemeClr val="tx1"/>
                </a:solidFill>
                <a:latin typeface="+mn-lt"/>
                <a:ea typeface="+mn-ea"/>
                <a:cs typeface="+mn-cs"/>
              </a:rPr>
              <a:t>helped two teams of astronomers confirm the fact that gravity bends light, which was a </a:t>
            </a:r>
            <a:r>
              <a:rPr lang="en-US" sz="1200" b="1" kern="1200" dirty="0" smtClean="0">
                <a:solidFill>
                  <a:schemeClr val="tx1"/>
                </a:solidFill>
                <a:latin typeface="+mn-lt"/>
                <a:ea typeface="+mn-ea"/>
                <a:cs typeface="+mn-cs"/>
              </a:rPr>
              <a:t>pre­diction of Einstein's general theory of relativity</a:t>
            </a:r>
            <a:r>
              <a:rPr lang="en-US" sz="1200" kern="1200" dirty="0" smtClean="0">
                <a:solidFill>
                  <a:schemeClr val="tx1"/>
                </a:solidFill>
                <a:latin typeface="+mn-lt"/>
                <a:ea typeface="+mn-ea"/>
                <a:cs typeface="+mn-cs"/>
              </a:rPr>
              <a:t>. That test was only possible during a total solar eclipse, and it led to general acceptance of Einstein's theory.</a:t>
            </a:r>
          </a:p>
          <a:p>
            <a:r>
              <a:rPr lang="en-US" sz="1200" kern="1200" dirty="0" smtClean="0">
                <a:solidFill>
                  <a:schemeClr val="tx1"/>
                </a:solidFill>
                <a:latin typeface="+mn-lt"/>
                <a:ea typeface="+mn-ea"/>
                <a:cs typeface="+mn-cs"/>
              </a:rPr>
              <a:t>"Third, perfect eclipses </a:t>
            </a:r>
            <a:r>
              <a:rPr lang="en-US" sz="1200" b="1" kern="1200" dirty="0" smtClean="0">
                <a:solidFill>
                  <a:schemeClr val="tx1"/>
                </a:solidFill>
                <a:latin typeface="+mn-lt"/>
                <a:ea typeface="+mn-ea"/>
                <a:cs typeface="+mn-cs"/>
              </a:rPr>
              <a:t>provided a historical record that has</a:t>
            </a:r>
            <a:r>
              <a:rPr lang="en-US" sz="1200" kern="1200" dirty="0" smtClean="0">
                <a:solidFill>
                  <a:schemeClr val="tx1"/>
                </a:solidFill>
                <a:latin typeface="+mn-lt"/>
                <a:ea typeface="+mn-ea"/>
                <a:cs typeface="+mn-cs"/>
              </a:rPr>
              <a:t>, enabled astronomers to calculate the change in the Earth's rotation over the past several thousand years. This enabled us to put ancient</a:t>
            </a:r>
          </a:p>
          <a:p>
            <a:r>
              <a:rPr lang="en-US" sz="1200" kern="1200" dirty="0" smtClean="0">
                <a:solidFill>
                  <a:schemeClr val="tx1"/>
                </a:solidFill>
                <a:latin typeface="+mn-lt"/>
                <a:ea typeface="+mn-ea"/>
                <a:cs typeface="+mn-cs"/>
              </a:rPr>
              <a:t>calendars on our </a:t>
            </a:r>
            <a:r>
              <a:rPr lang="en-US" sz="1200" i="1" kern="1200" dirty="0" smtClean="0">
                <a:solidFill>
                  <a:schemeClr val="tx1"/>
                </a:solidFill>
                <a:latin typeface="+mn-lt"/>
                <a:ea typeface="+mn-ea"/>
                <a:cs typeface="+mn-cs"/>
              </a:rPr>
              <a:t>modern calendar system</a:t>
            </a:r>
            <a:r>
              <a:rPr lang="en-US" sz="1200" kern="1200" dirty="0" smtClean="0">
                <a:solidFill>
                  <a:schemeClr val="tx1"/>
                </a:solidFill>
                <a:latin typeface="+mn-lt"/>
                <a:ea typeface="+mn-ea"/>
                <a:cs typeface="+mn-cs"/>
              </a:rPr>
              <a:t>, which was very significant." Richards, who had been listening intently, spoke up. "What's</a:t>
            </a:r>
            <a:r>
              <a:rPr lang="en-US" sz="1200" kern="1200" baseline="-25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mysterious," he said, "is that the same conditions that give us a hab­itable planet also make our location so wonderful for scientific meas­urement and discovery. So we say there's a </a:t>
            </a:r>
            <a:r>
              <a:rPr lang="en-US" sz="1200" b="1" kern="1200" dirty="0" smtClean="0">
                <a:solidFill>
                  <a:schemeClr val="tx1"/>
                </a:solidFill>
                <a:latin typeface="+mn-lt"/>
                <a:ea typeface="+mn-ea"/>
                <a:cs typeface="+mn-cs"/>
              </a:rPr>
              <a:t>correlation between habitability and measurability</a:t>
            </a:r>
            <a:r>
              <a:rPr lang="en-US" sz="1200" b="1" kern="1200" baseline="300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"Not only does the specific configuration of the Earth, sun, and moon allow for perfect eclipses, but that same configuration is </a:t>
            </a:r>
            <a:r>
              <a:rPr lang="en-US" sz="1200" kern="1200" dirty="0" err="1" smtClean="0">
                <a:solidFill>
                  <a:schemeClr val="tx1"/>
                </a:solidFill>
                <a:latin typeface="+mn-lt"/>
                <a:ea typeface="+mn-ea"/>
                <a:cs typeface="+mn-cs"/>
              </a:rPr>
              <a:t>alsc</a:t>
            </a:r>
            <a:r>
              <a:rPr lang="en-US" sz="1200" kern="1200" dirty="0" smtClean="0">
                <a:solidFill>
                  <a:schemeClr val="tx1"/>
                </a:solidFill>
                <a:latin typeface="+mn-lt"/>
                <a:ea typeface="+mn-ea"/>
                <a:cs typeface="+mn-cs"/>
              </a:rPr>
              <a:t> vital to sustaining life on Earth. </a:t>
            </a:r>
          </a:p>
          <a:p>
            <a:r>
              <a:rPr lang="en-US" sz="1200" b="1" kern="1200" dirty="0" smtClean="0">
                <a:solidFill>
                  <a:schemeClr val="tx1"/>
                </a:solidFill>
                <a:latin typeface="+mn-lt"/>
                <a:ea typeface="+mn-ea"/>
                <a:cs typeface="+mn-cs"/>
              </a:rPr>
              <a:t>how the size and location of the moon stabilizes our tilt and increases our tides and how the size of the sun and our distance from it also make life possible here.</a:t>
            </a:r>
          </a:p>
          <a:p>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Clearly the Hebrews did not attempt to keep a complete list of ancestors and thus there is no way we can use this information to date Adam and Noah.</a:t>
            </a:r>
            <a:endParaRPr lang="en-US" dirty="0" smtClean="0"/>
          </a:p>
          <a:p>
            <a:endParaRPr lang="en-US" dirty="0"/>
          </a:p>
        </p:txBody>
      </p:sp>
      <p:sp>
        <p:nvSpPr>
          <p:cNvPr id="4" name="Slide Number Placeholder 3"/>
          <p:cNvSpPr>
            <a:spLocks noGrp="1"/>
          </p:cNvSpPr>
          <p:nvPr>
            <p:ph type="sldNum" sz="quarter" idx="10"/>
          </p:nvPr>
        </p:nvSpPr>
        <p:spPr/>
        <p:txBody>
          <a:bodyPr/>
          <a:lstStyle/>
          <a:p>
            <a:fld id="{D7522AB5-9811-43FA-BBFF-926640CEE117}"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3" descr="C:\Documents and Settings\Rami\Desktop\Ramis Work\PresPro\Templates_07_July_2004\Biotech\JPGS\PPP_SBIOT_TLE_DNA_Structure.jpg"/>
          <p:cNvPicPr>
            <a:picLocks noChangeAspect="1" noChangeArrowheads="1"/>
          </p:cNvPicPr>
          <p:nvPr/>
        </p:nvPicPr>
        <p:blipFill>
          <a:blip r:embed="rId2"/>
          <a:srcRect/>
          <a:stretch>
            <a:fillRect/>
          </a:stretch>
        </p:blipFill>
        <p:spPr bwMode="auto">
          <a:xfrm>
            <a:off x="0" y="0"/>
            <a:ext cx="9144000" cy="6880225"/>
          </a:xfrm>
          <a:prstGeom prst="rect">
            <a:avLst/>
          </a:prstGeom>
          <a:solidFill>
            <a:srgbClr val="336699"/>
          </a:solidFill>
          <a:ln w="9525">
            <a:solidFill>
              <a:srgbClr val="339966"/>
            </a:solid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0" y="6707188"/>
            <a:ext cx="1905000" cy="165100"/>
          </a:xfrm>
        </p:spPr>
        <p:txBody>
          <a:bodyPr/>
          <a:lstStyle>
            <a:lvl1pPr>
              <a:defRPr sz="1100" smtClean="0"/>
            </a:lvl1pPr>
          </a:lstStyle>
          <a:p>
            <a:pPr>
              <a:defRPr/>
            </a:pPr>
            <a:endParaRPr lang="en-US"/>
          </a:p>
        </p:txBody>
      </p:sp>
      <p:sp>
        <p:nvSpPr>
          <p:cNvPr id="6" name="Rectangle 5"/>
          <p:cNvSpPr>
            <a:spLocks noGrp="1" noChangeArrowheads="1"/>
          </p:cNvSpPr>
          <p:nvPr>
            <p:ph type="ftr" sz="quarter" idx="11"/>
          </p:nvPr>
        </p:nvSpPr>
        <p:spPr>
          <a:xfrm>
            <a:off x="3124200" y="6692900"/>
            <a:ext cx="2895600" cy="165100"/>
          </a:xfrm>
        </p:spPr>
        <p:txBody>
          <a:bodyPr/>
          <a:lstStyle>
            <a:lvl1pPr>
              <a:defRPr sz="1100" smtClean="0">
                <a:solidFill>
                  <a:schemeClr val="tx1"/>
                </a:solidFill>
              </a:defRPr>
            </a:lvl1pPr>
          </a:lstStyle>
          <a:p>
            <a:pPr>
              <a:defRPr/>
            </a:pPr>
            <a:endParaRPr lang="en-US"/>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smtClean="0">
                <a:solidFill>
                  <a:schemeClr val="tx1"/>
                </a:solidFill>
              </a:defRPr>
            </a:lvl1pPr>
          </a:lstStyle>
          <a:p>
            <a:pPr>
              <a:defRPr/>
            </a:pPr>
            <a:fld id="{2A05BCC9-E0FE-408C-A499-B1ECCC42C2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843913-C1AF-4501-B9D7-FA534FBC73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544" y="137705"/>
            <a:ext cx="1956364" cy="640328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2451" y="137705"/>
            <a:ext cx="5731804" cy="64032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F21265-5B61-479C-82D2-B7E457F114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2A2DE9-8BEF-49B7-8F0E-B906DCC82EC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3BA523-0A86-42DC-9386-CB0E227A58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5598"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9682"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078861-33CF-4804-B1A6-D17B681B25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CC2472-1247-4AB1-9454-E77AEF4799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D26E8E-EFA8-4447-8893-DB1B1842BE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10637F-7895-4F79-BF3B-BD7052969B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4B2649-F9AC-4A08-869A-DFD01CB481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82CCF9-27C7-4A1D-98AB-9CDB4908E7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8" descr="C:\Documents and Settings\Rami\Desktop\Ramis Work\PresPro\Templates_07_July_2004\Biotech\JPGS\PPP_SBIOT_TXT_DNA_Structure.jpg"/>
          <p:cNvPicPr>
            <a:picLocks noChangeAspect="1" noChangeArrowheads="1"/>
          </p:cNvPicPr>
          <p:nvPr/>
        </p:nvPicPr>
        <p:blipFill>
          <a:blip r:embed="rId13"/>
          <a:srcRect/>
          <a:stretch>
            <a:fillRect/>
          </a:stretch>
        </p:blipFill>
        <p:spPr bwMode="auto">
          <a:xfrm>
            <a:off x="0" y="0"/>
            <a:ext cx="9144000" cy="68802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962025" y="138113"/>
            <a:ext cx="7826375" cy="1376362"/>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235075" y="1584325"/>
            <a:ext cx="7551738" cy="49561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smtClean="0">
                <a:effectLst/>
              </a:defRPr>
            </a:lvl1pPr>
          </a:lstStyle>
          <a:p>
            <a:pPr>
              <a:defRPr/>
            </a:pPr>
            <a:endParaRPr lang="en-US"/>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smtClean="0">
                <a:solidFill>
                  <a:srgbClr val="FFFFFF"/>
                </a:solidFill>
                <a:effectLst/>
              </a:defRPr>
            </a:lvl1pPr>
          </a:lstStyle>
          <a:p>
            <a:pPr>
              <a:defRPr/>
            </a:pPr>
            <a:endParaRPr lang="en-US"/>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smtClean="0">
                <a:solidFill>
                  <a:srgbClr val="FFFFFF"/>
                </a:solidFill>
                <a:effectLst/>
              </a:defRPr>
            </a:lvl1pPr>
          </a:lstStyle>
          <a:p>
            <a:pPr>
              <a:defRPr/>
            </a:pPr>
            <a:fld id="{25676E6B-61E7-4323-B193-8D8AEAF331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Arial" charset="0"/>
        </a:defRPr>
      </a:lvl2pPr>
      <a:lvl3pPr algn="l" rtl="0" eaLnBrk="1" fontAlgn="base" hangingPunct="1">
        <a:spcBef>
          <a:spcPct val="0"/>
        </a:spcBef>
        <a:spcAft>
          <a:spcPct val="0"/>
        </a:spcAft>
        <a:defRPr sz="3400">
          <a:solidFill>
            <a:srgbClr val="FFFFFF"/>
          </a:solidFill>
          <a:latin typeface="Arial" charset="0"/>
        </a:defRPr>
      </a:lvl3pPr>
      <a:lvl4pPr algn="l" rtl="0" eaLnBrk="1" fontAlgn="base" hangingPunct="1">
        <a:spcBef>
          <a:spcPct val="0"/>
        </a:spcBef>
        <a:spcAft>
          <a:spcPct val="0"/>
        </a:spcAft>
        <a:defRPr sz="3400">
          <a:solidFill>
            <a:srgbClr val="FFFFFF"/>
          </a:solidFill>
          <a:latin typeface="Arial" charset="0"/>
        </a:defRPr>
      </a:lvl4pPr>
      <a:lvl5pPr algn="l" rtl="0" eaLnBrk="1" fontAlgn="base" hangingPunct="1">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1" fontAlgn="base" hangingPunct="1">
        <a:spcBef>
          <a:spcPct val="20000"/>
        </a:spcBef>
        <a:spcAft>
          <a:spcPct val="0"/>
        </a:spcAft>
        <a:buChar char="•"/>
        <a:defRPr sz="25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200">
          <a:solidFill>
            <a:srgbClr val="FFFFFF"/>
          </a:solidFill>
          <a:latin typeface="+mn-lt"/>
        </a:defRPr>
      </a:lvl2pPr>
      <a:lvl3pPr marL="1141413" indent="-227013" algn="l" rtl="0" eaLnBrk="1" fontAlgn="base" hangingPunct="1">
        <a:spcBef>
          <a:spcPct val="20000"/>
        </a:spcBef>
        <a:spcAft>
          <a:spcPct val="0"/>
        </a:spcAft>
        <a:buChar char="•"/>
        <a:defRPr sz="2200">
          <a:solidFill>
            <a:srgbClr val="FFFFFF"/>
          </a:solidFill>
          <a:latin typeface="+mn-lt"/>
        </a:defRPr>
      </a:lvl3pPr>
      <a:lvl4pPr marL="1598613" indent="-227013" algn="l" rtl="0" eaLnBrk="1" fontAlgn="base" hangingPunct="1">
        <a:spcBef>
          <a:spcPct val="20000"/>
        </a:spcBef>
        <a:spcAft>
          <a:spcPct val="0"/>
        </a:spcAft>
        <a:buChar char="–"/>
        <a:defRPr sz="1900">
          <a:solidFill>
            <a:srgbClr val="FFFFFF"/>
          </a:solidFill>
          <a:latin typeface="+mn-lt"/>
        </a:defRPr>
      </a:lvl4pPr>
      <a:lvl5pPr marL="2057400" indent="-228600" algn="l" rtl="0" eaLnBrk="1" fontAlgn="base" hangingPunct="1">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There%20are%20more%20things%20in%20heaven%20and%20earth,%20Paul,%20Than%20are%20dreamt%20of%20in%20your%20philosophy.%20%20%20Uncommon%20Descent.fl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Videos/clips%20for%20Kog%2011%20aug.wmv" TargetMode="External"/><Relationship Id="rId1" Type="http://schemas.openxmlformats.org/officeDocument/2006/relationships/slideLayout" Target="../slideLayouts/slideLayout2.xml"/><Relationship Id="rId4" Type="http://schemas.openxmlformats.org/officeDocument/2006/relationships/image" Target="http://www.ideacenter.org/stuff/contentmgr/files/e27f61f0f0939817033df7d9eb921c58/misc/flagellum.jpe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Videos/newtrailer.fl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Videos/Multimedia%20Production%20Site.fl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biblegateway.com/passage/?search=Exodus%206:16-20,%20Numbers%2026:57-59;%20and%201%20Chronicles%206:1-3;%2023:6,%2012-13;&amp;version=3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biblegateway.com/passage/?search=Exod.%2012:40-41;%20Acts%207:6&amp;version=31" TargetMode="External"/><Relationship Id="rId2" Type="http://schemas.openxmlformats.org/officeDocument/2006/relationships/hyperlink" Target="http://www.biblegateway.com/passage/?search=Gen.%2046:5-27;%20Exod.%201:1-4&amp;version=31" TargetMode="External"/><Relationship Id="rId1" Type="http://schemas.openxmlformats.org/officeDocument/2006/relationships/slideLayout" Target="../slideLayouts/slideLayout2.xml"/><Relationship Id="rId5" Type="http://schemas.openxmlformats.org/officeDocument/2006/relationships/hyperlink" Target="http://www.biblegateway.com/passage/?search=Exod.%206:20;&amp;version=31;" TargetMode="External"/><Relationship Id="rId4" Type="http://schemas.openxmlformats.org/officeDocument/2006/relationships/hyperlink" Target="http://www.biblegateway.com/passage/?search=Num.%2026:59&amp;version=3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biblegateway.com/passage/?search=Num.%204:30;&amp;version=31;" TargetMode="External"/><Relationship Id="rId2" Type="http://schemas.openxmlformats.org/officeDocument/2006/relationships/hyperlink" Target="http://www.biblegateway.com/passage/?search=Num.%203:27-28;&amp;version=31;" TargetMode="External"/><Relationship Id="rId1" Type="http://schemas.openxmlformats.org/officeDocument/2006/relationships/slideLayout" Target="../slideLayouts/slideLayout2.xml"/><Relationship Id="rId4" Type="http://schemas.openxmlformats.org/officeDocument/2006/relationships/hyperlink" Target="http://www.biblegateway.com/passage/?search=1%20Chron.%2024:20;&amp;version=31;"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Glycoprotei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http://www.ideacenter.org/stuff/contentmgr/files/9a9c96906cf5b4850917515ebfaed043/misc/scientificmethod.gi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33" y="1011272"/>
            <a:ext cx="6366331" cy="1846224"/>
          </a:xfrm>
        </p:spPr>
        <p:txBody>
          <a:bodyPr/>
          <a:lstStyle/>
          <a:p>
            <a:r>
              <a:rPr lang="en-AU" sz="4000" dirty="0" smtClean="0"/>
              <a:t>In the Beginning: </a:t>
            </a:r>
            <a:br>
              <a:rPr lang="en-AU" sz="4000" dirty="0" smtClean="0"/>
            </a:br>
            <a:r>
              <a:rPr lang="en-AU" sz="4000" dirty="0" smtClean="0"/>
              <a:t>The Intelligent Designer speaks</a:t>
            </a:r>
            <a:endParaRPr lang="en-US" sz="4000" dirty="0"/>
          </a:p>
        </p:txBody>
      </p:sp>
      <p:sp>
        <p:nvSpPr>
          <p:cNvPr id="3" name="Subtitle 2"/>
          <p:cNvSpPr>
            <a:spLocks noGrp="1"/>
          </p:cNvSpPr>
          <p:nvPr>
            <p:ph type="subTitle" idx="1"/>
          </p:nvPr>
        </p:nvSpPr>
        <p:spPr>
          <a:xfrm>
            <a:off x="214282" y="3357562"/>
            <a:ext cx="6193722" cy="1308198"/>
          </a:xfrm>
          <a:scene3d>
            <a:camera prst="isometricOffAxis1Right"/>
            <a:lightRig rig="threePt" dir="t"/>
          </a:scene3d>
        </p:spPr>
        <p:txBody>
          <a:bodyPr/>
          <a:lstStyle/>
          <a:p>
            <a:r>
              <a:rPr lang="en-AU" sz="3600" b="1" dirty="0" smtClean="0"/>
              <a:t>One God, </a:t>
            </a:r>
            <a:r>
              <a:rPr lang="en-AU" dirty="0" smtClean="0"/>
              <a:t>One Man, One Mission</a:t>
            </a:r>
          </a:p>
          <a:p>
            <a:endParaRPr lang="en-AU" dirty="0" smtClean="0"/>
          </a:p>
          <a:p>
            <a:r>
              <a:rPr lang="en-AU" dirty="0" smtClean="0"/>
              <a:t>Excite  </a:t>
            </a:r>
            <a:r>
              <a:rPr lang="en-AU" sz="5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hlinkClick r:id="rId3" action="ppaction://hlinkfile"/>
              </a:rPr>
              <a:t>Inform</a:t>
            </a:r>
            <a:r>
              <a:rPr lang="en-AU" sz="4400" b="1" dirty="0" smtClean="0">
                <a:ln w="12700">
                  <a:solidFill>
                    <a:srgbClr val="E5F923"/>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AU" dirty="0" smtClean="0"/>
              <a:t>Challenge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ii. Hypothesis: </a:t>
            </a:r>
            <a:endParaRPr lang="en-US" sz="3200" dirty="0"/>
          </a:p>
        </p:txBody>
      </p:sp>
      <p:sp>
        <p:nvSpPr>
          <p:cNvPr id="3" name="Content Placeholder 2"/>
          <p:cNvSpPr>
            <a:spLocks noGrp="1"/>
          </p:cNvSpPr>
          <p:nvPr>
            <p:ph idx="1"/>
          </p:nvPr>
        </p:nvSpPr>
        <p:spPr>
          <a:xfrm>
            <a:off x="1235075" y="1285861"/>
            <a:ext cx="7551738" cy="5254640"/>
          </a:xfrm>
        </p:spPr>
        <p:txBody>
          <a:bodyPr/>
          <a:lstStyle/>
          <a:p>
            <a:r>
              <a:rPr lang="en-US" dirty="0" smtClean="0"/>
              <a:t>If an object in the natural world was designed, then we should be able to examine that object and find the same high levels of CSI in the natural world as we find in human-designed objects. </a:t>
            </a:r>
          </a:p>
          <a:p>
            <a:pPr>
              <a:buNone/>
            </a:pPr>
            <a:r>
              <a:rPr lang="en-US" sz="3200" dirty="0" smtClean="0"/>
              <a:t>iii. Experiment: </a:t>
            </a:r>
          </a:p>
          <a:p>
            <a:r>
              <a:rPr lang="en-US" dirty="0" smtClean="0"/>
              <a:t>We can examine biological structures to test if high CSI exists. </a:t>
            </a:r>
          </a:p>
          <a:p>
            <a:r>
              <a:rPr lang="en-US" dirty="0" smtClean="0"/>
              <a:t>These biological machines are </a:t>
            </a:r>
          </a:p>
          <a:p>
            <a:pPr>
              <a:buNone/>
            </a:pPr>
            <a:r>
              <a:rPr lang="en-US" b="1" dirty="0" smtClean="0"/>
              <a:t>	"irreducibly complex".</a:t>
            </a:r>
            <a:endParaRPr lang="en-US" b="1" dirty="0"/>
          </a:p>
        </p:txBody>
      </p:sp>
      <p:pic>
        <p:nvPicPr>
          <p:cNvPr id="16386" name="Picture 2" descr="C:\Documents and Settings\Administrator\My Documents\USB Documents 1\Intelligent Design\mousetrap.jpg"/>
          <p:cNvPicPr>
            <a:picLocks noChangeAspect="1" noChangeArrowheads="1"/>
          </p:cNvPicPr>
          <p:nvPr/>
        </p:nvPicPr>
        <p:blipFill>
          <a:blip r:embed="rId2"/>
          <a:srcRect/>
          <a:stretch>
            <a:fillRect/>
          </a:stretch>
        </p:blipFill>
        <p:spPr bwMode="auto">
          <a:xfrm>
            <a:off x="5486400" y="5038725"/>
            <a:ext cx="3657600" cy="18192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Conclusion: </a:t>
            </a:r>
            <a:endParaRPr lang="en-US" dirty="0"/>
          </a:p>
        </p:txBody>
      </p:sp>
      <p:sp>
        <p:nvSpPr>
          <p:cNvPr id="3" name="Content Placeholder 2"/>
          <p:cNvSpPr>
            <a:spLocks noGrp="1"/>
          </p:cNvSpPr>
          <p:nvPr>
            <p:ph idx="1"/>
          </p:nvPr>
        </p:nvSpPr>
        <p:spPr>
          <a:xfrm>
            <a:off x="1000100" y="1584325"/>
            <a:ext cx="7786713" cy="4956175"/>
          </a:xfrm>
        </p:spPr>
        <p:txBody>
          <a:bodyPr/>
          <a:lstStyle/>
          <a:p>
            <a:pPr>
              <a:buNone/>
            </a:pPr>
            <a:r>
              <a:rPr lang="en-US" dirty="0" smtClean="0"/>
              <a:t>	Because they exhibit high levels of CSI, a quality known to be produced only by intelligent design, and because there is no other known mechanism to explain the origin of these "irreducibly complex" biological structures, we conclude that they were intelligently designed.</a:t>
            </a:r>
          </a:p>
          <a:p>
            <a:pPr>
              <a:buNone/>
            </a:pPr>
            <a:endParaRPr lang="en-AU" dirty="0" smtClean="0"/>
          </a:p>
          <a:p>
            <a:pPr>
              <a:buNone/>
            </a:pPr>
            <a:r>
              <a:rPr lang="en-AU" dirty="0" smtClean="0">
                <a:hlinkClick r:id="rId2" action="ppaction://hlinkfile"/>
              </a:rPr>
              <a:t>Flagellum movie</a:t>
            </a:r>
            <a:endParaRPr lang="en-US" dirty="0"/>
          </a:p>
        </p:txBody>
      </p:sp>
      <p:pic>
        <p:nvPicPr>
          <p:cNvPr id="20482" name="Picture 2" descr="The bacterial flagellum"/>
          <p:cNvPicPr>
            <a:picLocks noChangeAspect="1" noChangeArrowheads="1"/>
          </p:cNvPicPr>
          <p:nvPr/>
        </p:nvPicPr>
        <p:blipFill>
          <a:blip r:embed="rId3" r:link="rId4"/>
          <a:srcRect/>
          <a:stretch>
            <a:fillRect/>
          </a:stretch>
        </p:blipFill>
        <p:spPr bwMode="auto">
          <a:xfrm>
            <a:off x="5286380" y="3740731"/>
            <a:ext cx="3857620" cy="3117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b="1" dirty="0" smtClean="0">
                <a:latin typeface="Times New Roman"/>
                <a:ea typeface="Times New Roman"/>
                <a:cs typeface="Times New Roman"/>
              </a:rPr>
              <a:t>Table 1. </a:t>
            </a:r>
            <a:r>
              <a:rPr lang="en-AU" sz="2400" b="1" u="sng" dirty="0" smtClean="0">
                <a:latin typeface="Times New Roman"/>
                <a:ea typeface="Times New Roman"/>
                <a:cs typeface="Times New Roman"/>
              </a:rPr>
              <a:t>Ways Designers Act When Designing</a:t>
            </a:r>
            <a:r>
              <a:rPr lang="en-AU" sz="2400" b="1" dirty="0" smtClean="0">
                <a:latin typeface="Times New Roman"/>
                <a:ea typeface="Times New Roman"/>
                <a:cs typeface="Times New Roman"/>
              </a:rPr>
              <a:t> (Observations):</a:t>
            </a:r>
            <a:r>
              <a:rPr lang="en-US" sz="2400" dirty="0" smtClean="0">
                <a:latin typeface="Times New Roman"/>
                <a:ea typeface="Times New Roman"/>
                <a:cs typeface="Times New Roman"/>
              </a:rPr>
              <a:t/>
            </a:r>
            <a:br>
              <a:rPr lang="en-US" sz="2400" dirty="0" smtClean="0">
                <a:latin typeface="Times New Roman"/>
                <a:ea typeface="Times New Roman"/>
                <a:cs typeface="Times New Roman"/>
              </a:rPr>
            </a:br>
            <a:endParaRPr lang="en-US" sz="2400" dirty="0"/>
          </a:p>
        </p:txBody>
      </p:sp>
      <p:graphicFrame>
        <p:nvGraphicFramePr>
          <p:cNvPr id="5" name="Content Placeholder 4"/>
          <p:cNvGraphicFramePr>
            <a:graphicFrameLocks noGrp="1"/>
          </p:cNvGraphicFramePr>
          <p:nvPr>
            <p:ph idx="1"/>
          </p:nvPr>
        </p:nvGraphicFramePr>
        <p:xfrm>
          <a:off x="785786" y="1285860"/>
          <a:ext cx="8001056" cy="4949192"/>
        </p:xfrm>
        <a:graphic>
          <a:graphicData uri="http://schemas.openxmlformats.org/drawingml/2006/table">
            <a:tbl>
              <a:tblPr/>
              <a:tblGrid>
                <a:gridCol w="8001056"/>
              </a:tblGrid>
              <a:tr h="242607">
                <a:tc>
                  <a:txBody>
                    <a:bodyPr/>
                    <a:lstStyle/>
                    <a:p>
                      <a:pPr>
                        <a:spcAft>
                          <a:spcPts val="0"/>
                        </a:spcAft>
                      </a:pPr>
                      <a:endParaRPr lang="en-US" sz="1200" dirty="0">
                        <a:solidFill>
                          <a:srgbClr val="FFFFFF"/>
                        </a:solidFill>
                        <a:latin typeface="Times New Roman"/>
                        <a:ea typeface="Times New Roman"/>
                        <a:cs typeface="Times New Roman"/>
                      </a:endParaRPr>
                    </a:p>
                  </a:txBody>
                  <a:tcPr marL="22860" marR="22860" marT="22860" marB="22860" anchor="ctr">
                    <a:lnL w="12700" cap="flat" cmpd="sng" algn="ctr">
                      <a:solidFill>
                        <a:srgbClr val="225599"/>
                      </a:solidFill>
                      <a:prstDash val="solid"/>
                      <a:round/>
                      <a:headEnd type="none" w="med" len="med"/>
                      <a:tailEnd type="none" w="med" len="med"/>
                    </a:lnL>
                    <a:lnR w="12700" cap="flat" cmpd="sng" algn="ctr">
                      <a:solidFill>
                        <a:srgbClr val="225599"/>
                      </a:solidFill>
                      <a:prstDash val="solid"/>
                      <a:round/>
                      <a:headEnd type="none" w="med" len="med"/>
                      <a:tailEnd type="none" w="med" len="med"/>
                    </a:lnR>
                    <a:lnT w="12700" cap="flat" cmpd="sng" algn="ctr">
                      <a:solidFill>
                        <a:srgbClr val="225599"/>
                      </a:solidFill>
                      <a:prstDash val="solid"/>
                      <a:round/>
                      <a:headEnd type="none" w="med" len="med"/>
                      <a:tailEnd type="none" w="med" len="med"/>
                    </a:lnT>
                    <a:lnB w="12700" cap="flat" cmpd="sng" algn="ctr">
                      <a:solidFill>
                        <a:srgbClr val="225599"/>
                      </a:solidFill>
                      <a:prstDash val="solid"/>
                      <a:round/>
                      <a:headEnd type="none" w="med" len="med"/>
                      <a:tailEnd type="none" w="med" len="med"/>
                    </a:lnB>
                  </a:tcPr>
                </a:tc>
              </a:tr>
              <a:tr h="4706585">
                <a:tc>
                  <a:txBody>
                    <a:bodyPr/>
                    <a:lstStyle/>
                    <a:p>
                      <a:pPr marL="457200">
                        <a:spcAft>
                          <a:spcPts val="0"/>
                        </a:spcAft>
                      </a:pPr>
                      <a:r>
                        <a:rPr lang="en-AU" sz="2400" dirty="0">
                          <a:solidFill>
                            <a:srgbClr val="FFFFFF"/>
                          </a:solidFill>
                          <a:latin typeface="Times New Roman"/>
                          <a:ea typeface="Times New Roman"/>
                          <a:cs typeface="Times New Roman"/>
                        </a:rPr>
                        <a:t>(1) Take many parts and arrange them in highly specified and complex patterns which perform a specific function.</a:t>
                      </a:r>
                      <a:br>
                        <a:rPr lang="en-AU" sz="2400" dirty="0">
                          <a:solidFill>
                            <a:srgbClr val="FFFFFF"/>
                          </a:solidFill>
                          <a:latin typeface="Times New Roman"/>
                          <a:ea typeface="Times New Roman"/>
                          <a:cs typeface="Times New Roman"/>
                        </a:rPr>
                      </a:br>
                      <a:r>
                        <a:rPr lang="en-AU" sz="2400" dirty="0">
                          <a:solidFill>
                            <a:srgbClr val="FFFFFF"/>
                          </a:solidFill>
                          <a:latin typeface="Times New Roman"/>
                          <a:ea typeface="Times New Roman"/>
                          <a:cs typeface="Times New Roman"/>
                        </a:rPr>
                        <a:t>(2) Rapidly infuse any amounts of genetic information into the biosphere, including large amounts, such that at times rapid morphological or genetic changes could occur in populations.</a:t>
                      </a:r>
                      <a:br>
                        <a:rPr lang="en-AU" sz="2400" dirty="0">
                          <a:solidFill>
                            <a:srgbClr val="FFFFFF"/>
                          </a:solidFill>
                          <a:latin typeface="Times New Roman"/>
                          <a:ea typeface="Times New Roman"/>
                          <a:cs typeface="Times New Roman"/>
                        </a:rPr>
                      </a:br>
                      <a:r>
                        <a:rPr lang="en-AU" sz="2400" dirty="0">
                          <a:solidFill>
                            <a:srgbClr val="FFFFFF"/>
                          </a:solidFill>
                          <a:latin typeface="Times New Roman"/>
                          <a:ea typeface="Times New Roman"/>
                          <a:cs typeface="Times New Roman"/>
                        </a:rPr>
                        <a:t>(3) 'Re-use parts' over-and-over in different types of organisms (design upon a common blueprint). </a:t>
                      </a:r>
                      <a:br>
                        <a:rPr lang="en-AU" sz="2400" dirty="0">
                          <a:solidFill>
                            <a:srgbClr val="FFFFFF"/>
                          </a:solidFill>
                          <a:latin typeface="Times New Roman"/>
                          <a:ea typeface="Times New Roman"/>
                          <a:cs typeface="Times New Roman"/>
                        </a:rPr>
                      </a:br>
                      <a:r>
                        <a:rPr lang="en-AU" sz="2400" dirty="0">
                          <a:solidFill>
                            <a:srgbClr val="FFFFFF"/>
                          </a:solidFill>
                          <a:latin typeface="Times New Roman"/>
                          <a:ea typeface="Times New Roman"/>
                          <a:cs typeface="Times New Roman"/>
                        </a:rPr>
                        <a:t>(4) Be said to typically NOT create completely functionless objects or parts (although we may sometimes think something is functionless, but not realize its true </a:t>
                      </a:r>
                      <a:r>
                        <a:rPr lang="en-AU" sz="2400" dirty="0" smtClean="0">
                          <a:solidFill>
                            <a:srgbClr val="FFFFFF"/>
                          </a:solidFill>
                          <a:latin typeface="Times New Roman"/>
                          <a:ea typeface="Times New Roman"/>
                          <a:cs typeface="Times New Roman"/>
                        </a:rPr>
                        <a:t>function). </a:t>
                      </a:r>
                      <a:endParaRPr lang="en-US" sz="2400" dirty="0">
                        <a:solidFill>
                          <a:srgbClr val="FFFFFF"/>
                        </a:solidFill>
                        <a:latin typeface="Times New Roman"/>
                        <a:ea typeface="Times New Roman"/>
                        <a:cs typeface="Times New Roman"/>
                      </a:endParaRPr>
                    </a:p>
                  </a:txBody>
                  <a:tcPr marL="22860" marR="22860" marT="22860" marB="22860" anchor="ctr">
                    <a:lnL w="12700" cap="flat" cmpd="sng" algn="ctr">
                      <a:solidFill>
                        <a:srgbClr val="225599"/>
                      </a:solidFill>
                      <a:prstDash val="solid"/>
                      <a:round/>
                      <a:headEnd type="none" w="med" len="med"/>
                      <a:tailEnd type="none" w="med" len="med"/>
                    </a:lnL>
                    <a:lnR w="12700" cap="flat" cmpd="sng" algn="ctr">
                      <a:solidFill>
                        <a:srgbClr val="225599"/>
                      </a:solidFill>
                      <a:prstDash val="solid"/>
                      <a:round/>
                      <a:headEnd type="none" w="med" len="med"/>
                      <a:tailEnd type="none" w="med" len="med"/>
                    </a:lnR>
                    <a:lnT w="12700" cap="flat" cmpd="sng" algn="ctr">
                      <a:solidFill>
                        <a:srgbClr val="225599"/>
                      </a:solidFill>
                      <a:prstDash val="solid"/>
                      <a:round/>
                      <a:headEnd type="none" w="med" len="med"/>
                      <a:tailEnd type="none" w="med" len="med"/>
                    </a:lnT>
                    <a:lnB w="12700" cap="flat" cmpd="sng" algn="ctr">
                      <a:solidFill>
                        <a:srgbClr val="225599"/>
                      </a:solidFill>
                      <a:prstDash val="solid"/>
                      <a:round/>
                      <a:headEnd type="none" w="med" len="med"/>
                      <a:tailEnd type="none" w="med" len="med"/>
                    </a:lnB>
                  </a:tcPr>
                </a:tc>
              </a:tr>
            </a:tbl>
          </a:graphicData>
        </a:graphic>
      </p:graphicFrame>
      <p:sp>
        <p:nvSpPr>
          <p:cNvPr id="2150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smtClean="0"/>
              <a:t>Table 2. </a:t>
            </a:r>
            <a:r>
              <a:rPr lang="en-AU" sz="2800" b="1" u="sng" dirty="0" smtClean="0"/>
              <a:t>Predictions of Design</a:t>
            </a:r>
            <a:r>
              <a:rPr lang="en-AU" sz="2800" b="1" dirty="0" smtClean="0"/>
              <a:t> (Hypothesis):</a:t>
            </a:r>
            <a:endParaRPr lang="en-US" sz="2800" dirty="0"/>
          </a:p>
        </p:txBody>
      </p:sp>
      <p:sp>
        <p:nvSpPr>
          <p:cNvPr id="3" name="Content Placeholder 2"/>
          <p:cNvSpPr>
            <a:spLocks noGrp="1"/>
          </p:cNvSpPr>
          <p:nvPr>
            <p:ph idx="1"/>
          </p:nvPr>
        </p:nvSpPr>
        <p:spPr>
          <a:xfrm>
            <a:off x="1071538" y="1571611"/>
            <a:ext cx="7715275" cy="4968889"/>
          </a:xfrm>
        </p:spPr>
        <p:txBody>
          <a:bodyPr/>
          <a:lstStyle/>
          <a:p>
            <a:pPr marL="457200" indent="-457200">
              <a:buAutoNum type="arabicParenBoth"/>
            </a:pPr>
            <a:r>
              <a:rPr lang="en-AU" sz="2400" dirty="0" smtClean="0"/>
              <a:t>High information content machine-like irreducibly complex structures will be found.</a:t>
            </a:r>
          </a:p>
          <a:p>
            <a:pPr marL="457200" indent="-457200">
              <a:buAutoNum type="arabicParenBoth"/>
            </a:pPr>
            <a:endParaRPr lang="en-AU" sz="2400" dirty="0" smtClean="0"/>
          </a:p>
          <a:p>
            <a:pPr marL="457200" indent="-457200">
              <a:buAutoNum type="arabicParenBoth"/>
            </a:pPr>
            <a:r>
              <a:rPr lang="en-AU" sz="2400" dirty="0" smtClean="0"/>
              <a:t>Forms will be found in the fossil record that appear suddenly and without any precursors.</a:t>
            </a:r>
          </a:p>
          <a:p>
            <a:pPr marL="457200" indent="-457200">
              <a:buAutoNum type="arabicParenBoth"/>
            </a:pPr>
            <a:endParaRPr lang="en-AU" sz="2400" dirty="0" smtClean="0"/>
          </a:p>
          <a:p>
            <a:pPr marL="457200" indent="-457200">
              <a:buAutoNum type="arabicParenBoth"/>
            </a:pPr>
            <a:r>
              <a:rPr lang="en-AU" sz="2400" dirty="0" smtClean="0"/>
              <a:t>Genes and functional parts will be re-used in different unrelated organisms.</a:t>
            </a:r>
          </a:p>
          <a:p>
            <a:pPr marL="457200" indent="-457200">
              <a:buAutoNum type="arabicParenBoth"/>
            </a:pPr>
            <a:endParaRPr lang="en-AU" sz="2400" dirty="0" smtClean="0"/>
          </a:p>
          <a:p>
            <a:pPr marL="457200" indent="-457200">
              <a:buAutoNum type="arabicParenBoth"/>
            </a:pPr>
            <a:r>
              <a:rPr lang="en-AU" sz="2400" dirty="0" smtClean="0"/>
              <a:t>The genetic code will NOT contain much discarded genetic baggage code or functionless "junk DNA".</a:t>
            </a:r>
            <a:endParaRPr lang="en-US" sz="2400" dirty="0" smtClean="0"/>
          </a:p>
          <a:p>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826375" cy="785794"/>
          </a:xfrm>
        </p:spPr>
        <p:txBody>
          <a:bodyPr/>
          <a:lstStyle/>
          <a:p>
            <a:r>
              <a:rPr lang="en-AU" sz="2000" b="1" dirty="0" smtClean="0"/>
              <a:t>Table 3.</a:t>
            </a:r>
            <a:r>
              <a:rPr lang="en-AU" sz="2000" dirty="0" smtClean="0"/>
              <a:t> </a:t>
            </a:r>
            <a:r>
              <a:rPr lang="en-AU" sz="2000" b="1" u="sng" dirty="0" smtClean="0"/>
              <a:t>Examining the Evidence</a:t>
            </a:r>
            <a:r>
              <a:rPr lang="en-AU" sz="2000" b="1" dirty="0" smtClean="0"/>
              <a:t> </a:t>
            </a:r>
            <a:br>
              <a:rPr lang="en-AU" sz="2000" b="1" dirty="0" smtClean="0"/>
            </a:br>
            <a:r>
              <a:rPr lang="en-AU" sz="2000" b="1" dirty="0" smtClean="0"/>
              <a:t>(Experiment and Conclusion):</a:t>
            </a:r>
            <a:endParaRPr lang="en-US" sz="2000" dirty="0"/>
          </a:p>
        </p:txBody>
      </p:sp>
      <p:graphicFrame>
        <p:nvGraphicFramePr>
          <p:cNvPr id="4" name="Content Placeholder 3"/>
          <p:cNvGraphicFramePr>
            <a:graphicFrameLocks noGrp="1"/>
          </p:cNvGraphicFramePr>
          <p:nvPr>
            <p:ph idx="1"/>
          </p:nvPr>
        </p:nvGraphicFramePr>
        <p:xfrm>
          <a:off x="285718" y="1285860"/>
          <a:ext cx="8858282" cy="5160593"/>
        </p:xfrm>
        <a:graphic>
          <a:graphicData uri="http://schemas.openxmlformats.org/drawingml/2006/table">
            <a:tbl>
              <a:tblPr firstRow="1" bandRow="1">
                <a:tableStyleId>{5C22544A-7EE6-4342-B048-85BDC9FD1C3A}</a:tableStyleId>
              </a:tblPr>
              <a:tblGrid>
                <a:gridCol w="2519337"/>
                <a:gridCol w="5282481"/>
                <a:gridCol w="1056464"/>
              </a:tblGrid>
              <a:tr h="413794">
                <a:tc>
                  <a:txBody>
                    <a:bodyPr/>
                    <a:lstStyle/>
                    <a:p>
                      <a:pPr algn="ctr">
                        <a:spcAft>
                          <a:spcPts val="0"/>
                        </a:spcAft>
                      </a:pPr>
                      <a:r>
                        <a:rPr lang="en-AU" sz="1600" b="1" dirty="0">
                          <a:solidFill>
                            <a:srgbClr val="FFFFFF"/>
                          </a:solidFill>
                          <a:latin typeface="Times New Roman"/>
                          <a:ea typeface="Times New Roman"/>
                          <a:cs typeface="Times New Roman"/>
                        </a:rPr>
                        <a:t>Line of Evidence</a:t>
                      </a:r>
                      <a:endParaRPr lang="en-US" sz="1200" dirty="0">
                        <a:solidFill>
                          <a:srgbClr val="FFFFFF"/>
                        </a:solidFill>
                        <a:latin typeface="Times New Roman"/>
                        <a:ea typeface="Times New Roman"/>
                        <a:cs typeface="Times New Roman"/>
                      </a:endParaRPr>
                    </a:p>
                  </a:txBody>
                  <a:tcPr marL="22860" marR="22860" marT="22860" marB="22860" anchor="ctr"/>
                </a:tc>
                <a:tc>
                  <a:txBody>
                    <a:bodyPr/>
                    <a:lstStyle/>
                    <a:p>
                      <a:pPr algn="ctr">
                        <a:spcAft>
                          <a:spcPts val="0"/>
                        </a:spcAft>
                      </a:pPr>
                      <a:r>
                        <a:rPr lang="en-AU" sz="1600" b="1" dirty="0">
                          <a:solidFill>
                            <a:srgbClr val="FFFFFF"/>
                          </a:solidFill>
                          <a:latin typeface="Times New Roman"/>
                          <a:ea typeface="Times New Roman"/>
                          <a:cs typeface="Times New Roman"/>
                        </a:rPr>
                        <a:t>Data (Experiment)</a:t>
                      </a:r>
                      <a:endParaRPr lang="en-US" sz="1200" dirty="0">
                        <a:solidFill>
                          <a:srgbClr val="FFFFFF"/>
                        </a:solidFill>
                        <a:latin typeface="Times New Roman"/>
                        <a:ea typeface="Times New Roman"/>
                        <a:cs typeface="Times New Roman"/>
                      </a:endParaRPr>
                    </a:p>
                  </a:txBody>
                  <a:tcPr marL="22860" marR="22860" marT="22860" marB="22860" anchor="ctr"/>
                </a:tc>
                <a:tc>
                  <a:txBody>
                    <a:bodyPr/>
                    <a:lstStyle/>
                    <a:p>
                      <a:pPr algn="ctr">
                        <a:spcAft>
                          <a:spcPts val="0"/>
                        </a:spcAft>
                      </a:pPr>
                      <a:r>
                        <a:rPr lang="en-AU" sz="1200" b="1" dirty="0">
                          <a:solidFill>
                            <a:srgbClr val="FFFFFF"/>
                          </a:solidFill>
                          <a:latin typeface="Times New Roman"/>
                          <a:ea typeface="Times New Roman"/>
                          <a:cs typeface="Times New Roman"/>
                        </a:rPr>
                        <a:t>Prediction of Design Met? </a:t>
                      </a:r>
                      <a:endParaRPr lang="en-US" sz="1200" dirty="0">
                        <a:solidFill>
                          <a:srgbClr val="FFFFFF"/>
                        </a:solidFill>
                        <a:latin typeface="Times New Roman"/>
                        <a:ea typeface="Times New Roman"/>
                        <a:cs typeface="Times New Roman"/>
                      </a:endParaRPr>
                    </a:p>
                  </a:txBody>
                  <a:tcPr marL="22860" marR="22860" marT="22860" marB="22860" anchor="ctr"/>
                </a:tc>
              </a:tr>
              <a:tr h="1085443">
                <a:tc>
                  <a:txBody>
                    <a:bodyPr/>
                    <a:lstStyle/>
                    <a:p>
                      <a:pPr>
                        <a:spcAft>
                          <a:spcPts val="0"/>
                        </a:spcAft>
                      </a:pPr>
                      <a:r>
                        <a:rPr lang="en-AU" sz="1600" dirty="0">
                          <a:latin typeface="Times New Roman"/>
                          <a:ea typeface="Times New Roman"/>
                          <a:cs typeface="Times New Roman"/>
                        </a:rPr>
                        <a:t>(1) Biochemical complexity / Laws of the Universe.</a:t>
                      </a:r>
                      <a:endParaRPr lang="en-US" sz="1200" dirty="0">
                        <a:latin typeface="Times New Roman"/>
                        <a:ea typeface="Times New Roman"/>
                        <a:cs typeface="Times New Roman"/>
                      </a:endParaRPr>
                    </a:p>
                  </a:txBody>
                  <a:tcPr marL="22860" marR="22860" marT="22860" marB="22860"/>
                </a:tc>
                <a:tc>
                  <a:txBody>
                    <a:bodyPr/>
                    <a:lstStyle/>
                    <a:p>
                      <a:pPr>
                        <a:spcAft>
                          <a:spcPts val="0"/>
                        </a:spcAft>
                      </a:pPr>
                      <a:r>
                        <a:rPr lang="en-AU" sz="1600" dirty="0">
                          <a:latin typeface="Times New Roman"/>
                          <a:ea typeface="Times New Roman"/>
                          <a:cs typeface="Times New Roman"/>
                        </a:rPr>
                        <a:t>High information content machine-like irreducibly complex structures are commonly found. The bacterial flagellum is a prime example. Specified complexity found in the laws of the universe may be another. </a:t>
                      </a:r>
                      <a:endParaRPr lang="en-US" sz="1600" dirty="0">
                        <a:latin typeface="Times New Roman"/>
                        <a:ea typeface="Times New Roman"/>
                        <a:cs typeface="Times New Roman"/>
                      </a:endParaRPr>
                    </a:p>
                  </a:txBody>
                  <a:tcPr marL="22860" marR="22860" marT="22860" marB="22860"/>
                </a:tc>
                <a:tc>
                  <a:txBody>
                    <a:bodyPr/>
                    <a:lstStyle/>
                    <a:p>
                      <a:pPr algn="ctr">
                        <a:spcAft>
                          <a:spcPts val="0"/>
                        </a:spcAft>
                      </a:pPr>
                      <a:r>
                        <a:rPr lang="en-AU" sz="1600">
                          <a:latin typeface="Times New Roman"/>
                          <a:ea typeface="Times New Roman"/>
                          <a:cs typeface="Times New Roman"/>
                        </a:rPr>
                        <a:t>Yes.</a:t>
                      </a:r>
                      <a:endParaRPr lang="en-US" sz="1200">
                        <a:latin typeface="Times New Roman"/>
                        <a:ea typeface="Times New Roman"/>
                        <a:cs typeface="Times New Roman"/>
                      </a:endParaRPr>
                    </a:p>
                  </a:txBody>
                  <a:tcPr marL="22860" marR="22860" marT="22860" marB="22860" anchor="ctr"/>
                </a:tc>
              </a:tr>
              <a:tr h="781611">
                <a:tc>
                  <a:txBody>
                    <a:bodyPr/>
                    <a:lstStyle/>
                    <a:p>
                      <a:pPr>
                        <a:spcAft>
                          <a:spcPts val="0"/>
                        </a:spcAft>
                      </a:pPr>
                      <a:r>
                        <a:rPr lang="en-AU" sz="1600">
                          <a:latin typeface="Times New Roman"/>
                          <a:ea typeface="Times New Roman"/>
                          <a:cs typeface="Times New Roman"/>
                        </a:rPr>
                        <a:t>(2) Fossil Record</a:t>
                      </a:r>
                      <a:endParaRPr lang="en-US" sz="1200">
                        <a:latin typeface="Times New Roman"/>
                        <a:ea typeface="Times New Roman"/>
                        <a:cs typeface="Times New Roman"/>
                      </a:endParaRPr>
                    </a:p>
                  </a:txBody>
                  <a:tcPr marL="22860" marR="22860" marT="22860" marB="22860"/>
                </a:tc>
                <a:tc>
                  <a:txBody>
                    <a:bodyPr/>
                    <a:lstStyle/>
                    <a:p>
                      <a:pPr>
                        <a:spcAft>
                          <a:spcPts val="0"/>
                        </a:spcAft>
                      </a:pPr>
                      <a:r>
                        <a:rPr lang="en-AU" sz="1600" dirty="0">
                          <a:latin typeface="Times New Roman"/>
                          <a:ea typeface="Times New Roman"/>
                          <a:cs typeface="Times New Roman"/>
                        </a:rPr>
                        <a:t>Biological complexity (i.e. new species) tend to appear in the fossil record suddenly and without any similar precursors. The Cambrian explosion is a prime example. </a:t>
                      </a:r>
                      <a:endParaRPr lang="en-US" sz="1600" dirty="0">
                        <a:latin typeface="Times New Roman"/>
                        <a:ea typeface="Times New Roman"/>
                        <a:cs typeface="Times New Roman"/>
                      </a:endParaRPr>
                    </a:p>
                  </a:txBody>
                  <a:tcPr marL="22860" marR="22860" marT="22860" marB="22860"/>
                </a:tc>
                <a:tc>
                  <a:txBody>
                    <a:bodyPr/>
                    <a:lstStyle/>
                    <a:p>
                      <a:pPr algn="ctr">
                        <a:spcAft>
                          <a:spcPts val="0"/>
                        </a:spcAft>
                      </a:pPr>
                      <a:r>
                        <a:rPr lang="en-AU" sz="1600">
                          <a:latin typeface="Times New Roman"/>
                          <a:ea typeface="Times New Roman"/>
                          <a:cs typeface="Times New Roman"/>
                        </a:rPr>
                        <a:t>Yes.</a:t>
                      </a:r>
                      <a:endParaRPr lang="en-US" sz="1200">
                        <a:latin typeface="Times New Roman"/>
                        <a:ea typeface="Times New Roman"/>
                        <a:cs typeface="Times New Roman"/>
                      </a:endParaRPr>
                    </a:p>
                  </a:txBody>
                  <a:tcPr marL="22860" marR="22860" marT="22860" marB="22860" anchor="ctr"/>
                </a:tc>
              </a:tr>
              <a:tr h="1085443">
                <a:tc>
                  <a:txBody>
                    <a:bodyPr/>
                    <a:lstStyle/>
                    <a:p>
                      <a:pPr>
                        <a:spcAft>
                          <a:spcPts val="0"/>
                        </a:spcAft>
                      </a:pPr>
                      <a:r>
                        <a:rPr lang="en-AU" sz="1600">
                          <a:latin typeface="Times New Roman"/>
                          <a:ea typeface="Times New Roman"/>
                          <a:cs typeface="Times New Roman"/>
                        </a:rPr>
                        <a:t>(3) Distribution of Molecular and Morphological Characteristics</a:t>
                      </a:r>
                      <a:endParaRPr lang="en-US" sz="1200">
                        <a:latin typeface="Times New Roman"/>
                        <a:ea typeface="Times New Roman"/>
                        <a:cs typeface="Times New Roman"/>
                      </a:endParaRPr>
                    </a:p>
                  </a:txBody>
                  <a:tcPr marL="22860" marR="22860" marT="22860" marB="22860"/>
                </a:tc>
                <a:tc>
                  <a:txBody>
                    <a:bodyPr/>
                    <a:lstStyle/>
                    <a:p>
                      <a:pPr>
                        <a:spcAft>
                          <a:spcPts val="0"/>
                        </a:spcAft>
                      </a:pPr>
                      <a:r>
                        <a:rPr lang="en-AU" sz="1600" dirty="0">
                          <a:latin typeface="Times New Roman"/>
                          <a:ea typeface="Times New Roman"/>
                          <a:cs typeface="Times New Roman"/>
                        </a:rPr>
                        <a:t>Similar parts found in different organisms. Many genes and functional parts not distributed in a manner predicted by ancestry, and are often found in clearly unrelated organisms. The "root" of the tree of life is a prime example. </a:t>
                      </a:r>
                      <a:endParaRPr lang="en-US" sz="1600" dirty="0">
                        <a:latin typeface="Times New Roman"/>
                        <a:ea typeface="Times New Roman"/>
                        <a:cs typeface="Times New Roman"/>
                      </a:endParaRPr>
                    </a:p>
                  </a:txBody>
                  <a:tcPr marL="22860" marR="22860" marT="22860" marB="22860"/>
                </a:tc>
                <a:tc>
                  <a:txBody>
                    <a:bodyPr/>
                    <a:lstStyle/>
                    <a:p>
                      <a:pPr algn="ctr">
                        <a:spcAft>
                          <a:spcPts val="0"/>
                        </a:spcAft>
                      </a:pPr>
                      <a:r>
                        <a:rPr lang="en-AU" sz="1600">
                          <a:latin typeface="Times New Roman"/>
                          <a:ea typeface="Times New Roman"/>
                          <a:cs typeface="Times New Roman"/>
                        </a:rPr>
                        <a:t>Yes.</a:t>
                      </a:r>
                      <a:endParaRPr lang="en-US" sz="1200">
                        <a:latin typeface="Times New Roman"/>
                        <a:ea typeface="Times New Roman"/>
                        <a:cs typeface="Times New Roman"/>
                      </a:endParaRPr>
                    </a:p>
                  </a:txBody>
                  <a:tcPr marL="22860" marR="22860" marT="22860" marB="22860" anchor="ctr"/>
                </a:tc>
              </a:tr>
              <a:tr h="1794302">
                <a:tc>
                  <a:txBody>
                    <a:bodyPr/>
                    <a:lstStyle/>
                    <a:p>
                      <a:pPr>
                        <a:spcAft>
                          <a:spcPts val="0"/>
                        </a:spcAft>
                      </a:pPr>
                      <a:r>
                        <a:rPr lang="en-AU" sz="1600" dirty="0">
                          <a:latin typeface="Times New Roman"/>
                          <a:ea typeface="Times New Roman"/>
                          <a:cs typeface="Times New Roman"/>
                        </a:rPr>
                        <a:t>(4) DNA Biochemical and Biological Functionality</a:t>
                      </a:r>
                      <a:endParaRPr lang="en-US" sz="1200" dirty="0">
                        <a:latin typeface="Times New Roman"/>
                        <a:ea typeface="Times New Roman"/>
                        <a:cs typeface="Times New Roman"/>
                      </a:endParaRPr>
                    </a:p>
                  </a:txBody>
                  <a:tcPr marL="22860" marR="22860" marT="22860" marB="22860"/>
                </a:tc>
                <a:tc>
                  <a:txBody>
                    <a:bodyPr/>
                    <a:lstStyle/>
                    <a:p>
                      <a:pPr>
                        <a:spcAft>
                          <a:spcPts val="0"/>
                        </a:spcAft>
                      </a:pPr>
                      <a:r>
                        <a:rPr lang="en-AU" sz="1600" dirty="0">
                          <a:latin typeface="Times New Roman"/>
                          <a:ea typeface="Times New Roman"/>
                          <a:cs typeface="Times New Roman"/>
                        </a:rPr>
                        <a:t>Increased knowledge of genetics has created a strong trend towards functionality for "junk-DNA." Examples include recently discovered functionality in some </a:t>
                      </a:r>
                      <a:r>
                        <a:rPr lang="en-AU" sz="1600" dirty="0" err="1">
                          <a:latin typeface="Times New Roman"/>
                          <a:ea typeface="Times New Roman"/>
                          <a:cs typeface="Times New Roman"/>
                        </a:rPr>
                        <a:t>pseudogenes</a:t>
                      </a:r>
                      <a:r>
                        <a:rPr lang="en-AU" sz="1600" dirty="0">
                          <a:latin typeface="Times New Roman"/>
                          <a:ea typeface="Times New Roman"/>
                          <a:cs typeface="Times New Roman"/>
                        </a:rPr>
                        <a:t>, </a:t>
                      </a:r>
                      <a:r>
                        <a:rPr lang="en-AU" sz="1600" dirty="0" err="1">
                          <a:latin typeface="Times New Roman"/>
                          <a:ea typeface="Times New Roman"/>
                          <a:cs typeface="Times New Roman"/>
                        </a:rPr>
                        <a:t>microRNAs</a:t>
                      </a:r>
                      <a:r>
                        <a:rPr lang="en-AU" sz="1600" dirty="0">
                          <a:latin typeface="Times New Roman"/>
                          <a:ea typeface="Times New Roman"/>
                          <a:cs typeface="Times New Roman"/>
                        </a:rPr>
                        <a:t>, </a:t>
                      </a:r>
                      <a:r>
                        <a:rPr lang="en-AU" sz="1600" dirty="0" err="1">
                          <a:latin typeface="Times New Roman"/>
                          <a:ea typeface="Times New Roman"/>
                          <a:cs typeface="Times New Roman"/>
                        </a:rPr>
                        <a:t>introns</a:t>
                      </a:r>
                      <a:r>
                        <a:rPr lang="en-AU" sz="1600" dirty="0">
                          <a:latin typeface="Times New Roman"/>
                          <a:ea typeface="Times New Roman"/>
                          <a:cs typeface="Times New Roman"/>
                        </a:rPr>
                        <a:t>, LINE and ALU elements. Examples of DNA of unknown function persist, but discovery of function may be expected (or lack of </a:t>
                      </a:r>
                      <a:r>
                        <a:rPr lang="en-AU" sz="1600" i="1" dirty="0">
                          <a:latin typeface="Times New Roman"/>
                          <a:ea typeface="Times New Roman"/>
                          <a:cs typeface="Times New Roman"/>
                        </a:rPr>
                        <a:t>current </a:t>
                      </a:r>
                      <a:r>
                        <a:rPr lang="en-AU" sz="1600" dirty="0">
                          <a:latin typeface="Times New Roman"/>
                          <a:ea typeface="Times New Roman"/>
                          <a:cs typeface="Times New Roman"/>
                        </a:rPr>
                        <a:t>function still explainable under a design paradigm).</a:t>
                      </a:r>
                      <a:endParaRPr lang="en-US" sz="1600" dirty="0">
                        <a:latin typeface="Times New Roman"/>
                        <a:ea typeface="Times New Roman"/>
                        <a:cs typeface="Times New Roman"/>
                      </a:endParaRPr>
                    </a:p>
                  </a:txBody>
                  <a:tcPr marL="22860" marR="22860" marT="22860" marB="22860"/>
                </a:tc>
                <a:tc>
                  <a:txBody>
                    <a:bodyPr/>
                    <a:lstStyle/>
                    <a:p>
                      <a:pPr algn="ctr">
                        <a:spcAft>
                          <a:spcPts val="0"/>
                        </a:spcAft>
                      </a:pPr>
                      <a:r>
                        <a:rPr lang="en-AU" sz="1600" dirty="0">
                          <a:latin typeface="Times New Roman"/>
                          <a:ea typeface="Times New Roman"/>
                          <a:cs typeface="Times New Roman"/>
                        </a:rPr>
                        <a:t>Yes.</a:t>
                      </a:r>
                      <a:endParaRPr lang="en-US" sz="1200" dirty="0">
                        <a:latin typeface="Times New Roman"/>
                        <a:ea typeface="Times New Roman"/>
                        <a:cs typeface="Times New Roman"/>
                      </a:endParaRPr>
                    </a:p>
                  </a:txBody>
                  <a:tcPr marL="22860" marR="22860" marT="22860" marB="2286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cap="all" dirty="0" smtClean="0"/>
              <a:t>Predictions:</a:t>
            </a:r>
            <a:r>
              <a:rPr lang="en-US" b="1" cap="all" dirty="0" smtClean="0"/>
              <a:t/>
            </a:r>
            <a:br>
              <a:rPr lang="en-US" b="1" cap="all" dirty="0" smtClean="0"/>
            </a:br>
            <a:endParaRPr lang="en-US" dirty="0"/>
          </a:p>
        </p:txBody>
      </p:sp>
      <p:sp>
        <p:nvSpPr>
          <p:cNvPr id="3" name="Content Placeholder 2"/>
          <p:cNvSpPr>
            <a:spLocks noGrp="1"/>
          </p:cNvSpPr>
          <p:nvPr>
            <p:ph idx="1"/>
          </p:nvPr>
        </p:nvSpPr>
        <p:spPr>
          <a:xfrm>
            <a:off x="571472" y="1214423"/>
            <a:ext cx="8215341" cy="5326078"/>
          </a:xfrm>
        </p:spPr>
        <p:txBody>
          <a:bodyPr/>
          <a:lstStyle/>
          <a:p>
            <a:pPr>
              <a:buNone/>
            </a:pPr>
            <a:r>
              <a:rPr lang="en-AU" sz="2000" dirty="0" smtClean="0"/>
              <a:t>	Darwinian evolution makes very few predictions and to date few appear verified. This is particularly noticeable when compared with say Newton’s Laws of Planetary Motion which made predictions which have been well verified.</a:t>
            </a:r>
            <a:endParaRPr lang="en-US" sz="2000" dirty="0" smtClean="0"/>
          </a:p>
          <a:p>
            <a:pPr>
              <a:buNone/>
            </a:pPr>
            <a:r>
              <a:rPr lang="en-AU" dirty="0" smtClean="0"/>
              <a:t> </a:t>
            </a:r>
            <a:endParaRPr lang="en-US" dirty="0" smtClean="0"/>
          </a:p>
          <a:p>
            <a:pPr>
              <a:buNone/>
            </a:pPr>
            <a:r>
              <a:rPr lang="en-AU" dirty="0" smtClean="0"/>
              <a:t>	ID’s main prediction is that nature if overflowing with examples of specified complexity and therefore there are numerous pointers to design. </a:t>
            </a:r>
          </a:p>
          <a:p>
            <a:pPr>
              <a:buNone/>
            </a:pPr>
            <a:endParaRPr lang="en-AU" dirty="0" smtClean="0"/>
          </a:p>
          <a:p>
            <a:pPr>
              <a:buNone/>
            </a:pPr>
            <a:r>
              <a:rPr lang="en-AU" dirty="0" smtClean="0"/>
              <a:t>	ID also predicts certain patterns such as:</a:t>
            </a:r>
            <a:endParaRPr lang="en-US" dirty="0" smtClean="0"/>
          </a:p>
          <a:p>
            <a:pPr lvl="1"/>
            <a:r>
              <a:rPr lang="en-AU" dirty="0" smtClean="0"/>
              <a:t>Sudden emergence</a:t>
            </a:r>
            <a:endParaRPr lang="en-US" dirty="0" smtClean="0"/>
          </a:p>
          <a:p>
            <a:pPr lvl="1"/>
            <a:r>
              <a:rPr lang="en-AU" dirty="0" smtClean="0"/>
              <a:t>Convergence to local optima</a:t>
            </a:r>
            <a:endParaRPr lang="en-US" dirty="0" smtClean="0"/>
          </a:p>
          <a:p>
            <a:pPr lvl="1"/>
            <a:r>
              <a:rPr lang="en-AU" dirty="0" smtClean="0"/>
              <a:t>Extinction</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cap="all" dirty="0" smtClean="0"/>
              <a:t>The </a:t>
            </a:r>
            <a:r>
              <a:rPr lang="en-AU" b="1" cap="all" dirty="0" err="1" smtClean="0"/>
              <a:t>Anthropic</a:t>
            </a:r>
            <a:r>
              <a:rPr lang="en-AU" b="1" cap="all" dirty="0" smtClean="0"/>
              <a:t> Principle:</a:t>
            </a:r>
            <a:r>
              <a:rPr lang="en-US" b="1" cap="all" dirty="0" smtClean="0"/>
              <a:t/>
            </a:r>
            <a:br>
              <a:rPr lang="en-US" b="1" cap="all" dirty="0" smtClean="0"/>
            </a:br>
            <a:endParaRPr lang="en-US" dirty="0"/>
          </a:p>
        </p:txBody>
      </p:sp>
      <p:sp>
        <p:nvSpPr>
          <p:cNvPr id="3" name="Content Placeholder 2"/>
          <p:cNvSpPr>
            <a:spLocks noGrp="1"/>
          </p:cNvSpPr>
          <p:nvPr>
            <p:ph idx="1"/>
          </p:nvPr>
        </p:nvSpPr>
        <p:spPr>
          <a:xfrm>
            <a:off x="857224" y="1357297"/>
            <a:ext cx="7929589" cy="5183203"/>
          </a:xfrm>
        </p:spPr>
        <p:txBody>
          <a:bodyPr/>
          <a:lstStyle/>
          <a:p>
            <a:pPr>
              <a:buNone/>
            </a:pPr>
            <a:r>
              <a:rPr lang="en-US" sz="2000" dirty="0" smtClean="0"/>
              <a:t>	</a:t>
            </a:r>
            <a:r>
              <a:rPr lang="en-US" sz="2400" dirty="0" smtClean="0"/>
              <a:t>Brandon Carter, (British mathematician) - 1973-74</a:t>
            </a:r>
          </a:p>
          <a:p>
            <a:pPr>
              <a:buNone/>
            </a:pPr>
            <a:endParaRPr lang="en-US" sz="2400" dirty="0" smtClean="0"/>
          </a:p>
          <a:p>
            <a:pPr>
              <a:buNone/>
            </a:pPr>
            <a:r>
              <a:rPr lang="en-US" sz="2400" dirty="0" smtClean="0"/>
              <a:t>	It states that the universe appears "designed" for the sake of human life. </a:t>
            </a:r>
          </a:p>
          <a:p>
            <a:pPr>
              <a:buNone/>
            </a:pPr>
            <a:endParaRPr lang="en-US" sz="2400" dirty="0" smtClean="0"/>
          </a:p>
          <a:p>
            <a:pPr>
              <a:buNone/>
            </a:pPr>
            <a:r>
              <a:rPr lang="en-US" sz="2400" dirty="0" smtClean="0"/>
              <a:t>	To state the principle more dramatically, </a:t>
            </a:r>
            <a:r>
              <a:rPr lang="en-US" sz="2400" b="1" i="1" dirty="0" smtClean="0"/>
              <a:t>a preponderance of physical evidence points to humanity as the central theme of the cosmos.</a:t>
            </a:r>
          </a:p>
          <a:p>
            <a:pPr>
              <a:buNone/>
            </a:pPr>
            <a:endParaRPr lang="en-AU"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571481"/>
            <a:ext cx="7786713" cy="5969020"/>
          </a:xfrm>
        </p:spPr>
        <p:txBody>
          <a:bodyPr/>
          <a:lstStyle/>
          <a:p>
            <a:pPr>
              <a:buNone/>
            </a:pPr>
            <a:r>
              <a:rPr lang="en-US" sz="2000" dirty="0" smtClean="0"/>
              <a:t>Sir Fred Hoyle </a:t>
            </a:r>
          </a:p>
          <a:p>
            <a:pPr>
              <a:buNone/>
            </a:pPr>
            <a:r>
              <a:rPr lang="en-US" sz="2000" dirty="0" smtClean="0"/>
              <a:t>	`</a:t>
            </a:r>
            <a:r>
              <a:rPr lang="en-US" sz="2000" b="1" i="1" dirty="0" smtClean="0">
                <a:solidFill>
                  <a:srgbClr val="66CCFF"/>
                </a:solidFill>
              </a:rPr>
              <a:t>A commonsense interpretation of the facts suggests that a super-intellect has </a:t>
            </a:r>
            <a:r>
              <a:rPr lang="en-US" sz="2000" b="1" i="1" dirty="0" err="1" smtClean="0">
                <a:solidFill>
                  <a:srgbClr val="66CCFF"/>
                </a:solidFill>
              </a:rPr>
              <a:t>monkeyed</a:t>
            </a:r>
            <a:r>
              <a:rPr lang="en-US" sz="2000" b="1" i="1" dirty="0" smtClean="0">
                <a:solidFill>
                  <a:srgbClr val="66CCFF"/>
                </a:solidFill>
              </a:rPr>
              <a:t> with physics, as well as chemistry and biology, and that there are no blind forces worth speaking about”</a:t>
            </a:r>
          </a:p>
          <a:p>
            <a:pPr>
              <a:buNone/>
            </a:pPr>
            <a:endParaRPr lang="en-US" sz="2000" b="1" i="1" dirty="0" smtClean="0">
              <a:solidFill>
                <a:srgbClr val="66CCFF"/>
              </a:solidFill>
            </a:endParaRPr>
          </a:p>
          <a:p>
            <a:pPr>
              <a:buNone/>
            </a:pPr>
            <a:r>
              <a:rPr lang="en-US" sz="2000" dirty="0" smtClean="0"/>
              <a:t>Physicist Paul Davies, </a:t>
            </a:r>
          </a:p>
          <a:p>
            <a:pPr>
              <a:buNone/>
            </a:pPr>
            <a:r>
              <a:rPr lang="en-US" sz="2000" dirty="0" smtClean="0"/>
              <a:t>	</a:t>
            </a:r>
            <a:r>
              <a:rPr lang="en-US" sz="2000" b="1" i="1" dirty="0" smtClean="0">
                <a:solidFill>
                  <a:srgbClr val="66CCFF"/>
                </a:solidFill>
              </a:rPr>
              <a:t>`The impression of design is overwhelming. The Big Bang appears to have been fine-tuned for the existence of intelligent life with a complexity and precision that literally defies human comprehension“</a:t>
            </a:r>
          </a:p>
          <a:p>
            <a:pPr>
              <a:buNone/>
            </a:pPr>
            <a:r>
              <a:rPr lang="en-US" sz="2000" dirty="0" smtClean="0"/>
              <a:t>	</a:t>
            </a:r>
          </a:p>
          <a:p>
            <a:pPr>
              <a:buNone/>
            </a:pPr>
            <a:r>
              <a:rPr lang="en-US" sz="2000" dirty="0" smtClean="0"/>
              <a:t>Stephen Hawking: </a:t>
            </a:r>
          </a:p>
          <a:p>
            <a:pPr>
              <a:buNone/>
            </a:pPr>
            <a:r>
              <a:rPr lang="en-US" sz="2000" dirty="0" smtClean="0"/>
              <a:t>	</a:t>
            </a:r>
            <a:r>
              <a:rPr lang="en-US" sz="2000" i="1" dirty="0" smtClean="0">
                <a:solidFill>
                  <a:srgbClr val="66CCFF"/>
                </a:solidFill>
              </a:rPr>
              <a:t>`Almost everyone now believes that the universe, and time itself, had a beginning.’ It would be very difficult to explain why the universe should have begun in just this way, except as the act of a God who intended to create beings like us.“</a:t>
            </a:r>
          </a:p>
          <a:p>
            <a:pPr>
              <a:buNone/>
            </a:pPr>
            <a:endParaRPr lang="en-US" sz="2000" b="1" i="1" dirty="0" smtClean="0">
              <a:solidFill>
                <a:srgbClr val="66CC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138113"/>
            <a:ext cx="7826375" cy="647681"/>
          </a:xfrm>
        </p:spPr>
        <p:txBody>
          <a:bodyPr/>
          <a:lstStyle/>
          <a:p>
            <a:r>
              <a:rPr lang="en-AU" sz="2800" i="1" u="sng" dirty="0" smtClean="0"/>
              <a:t>The beginning of the Human race:</a:t>
            </a:r>
            <a:endParaRPr lang="en-US" sz="2800" dirty="0"/>
          </a:p>
        </p:txBody>
      </p:sp>
      <p:sp>
        <p:nvSpPr>
          <p:cNvPr id="3" name="Content Placeholder 2"/>
          <p:cNvSpPr>
            <a:spLocks noGrp="1"/>
          </p:cNvSpPr>
          <p:nvPr>
            <p:ph idx="1"/>
          </p:nvPr>
        </p:nvSpPr>
        <p:spPr>
          <a:xfrm>
            <a:off x="928662" y="785794"/>
            <a:ext cx="7858151" cy="5111764"/>
          </a:xfrm>
        </p:spPr>
        <p:txBody>
          <a:bodyPr/>
          <a:lstStyle/>
          <a:p>
            <a:r>
              <a:rPr lang="en-AU" sz="2000" i="1" dirty="0" smtClean="0"/>
              <a:t>Science predicts a single couple; at a single location &amp; relatively recent beginning for mankind. </a:t>
            </a:r>
          </a:p>
          <a:p>
            <a:endParaRPr lang="en-AU" sz="2000" i="1" dirty="0" smtClean="0"/>
          </a:p>
          <a:p>
            <a:r>
              <a:rPr lang="en-AU" sz="2000" i="1" dirty="0" smtClean="0"/>
              <a:t>Who may this have been?</a:t>
            </a:r>
          </a:p>
          <a:p>
            <a:endParaRPr lang="en-US" sz="2000" dirty="0" smtClean="0"/>
          </a:p>
          <a:p>
            <a:r>
              <a:rPr lang="en-AU" sz="2000" i="1" dirty="0" err="1" smtClean="0"/>
              <a:t>mitochrondrial</a:t>
            </a:r>
            <a:r>
              <a:rPr lang="en-AU" sz="2000" i="1" dirty="0" smtClean="0"/>
              <a:t> Eve &amp; y-Chromosomal Adam; support re location &amp; time scale (&lt; 100k yrs)</a:t>
            </a:r>
            <a:endParaRPr lang="en-US" sz="2000" dirty="0" smtClean="0"/>
          </a:p>
          <a:p>
            <a:endParaRPr lang="en-US" dirty="0"/>
          </a:p>
        </p:txBody>
      </p:sp>
      <p:pic>
        <p:nvPicPr>
          <p:cNvPr id="6" name="Picture 5" descr="noah1.png"/>
          <p:cNvPicPr>
            <a:picLocks noChangeAspect="1"/>
          </p:cNvPicPr>
          <p:nvPr/>
        </p:nvPicPr>
        <p:blipFill>
          <a:blip r:embed="rId2"/>
          <a:stretch>
            <a:fillRect/>
          </a:stretch>
        </p:blipFill>
        <p:spPr>
          <a:xfrm>
            <a:off x="2571736" y="3305583"/>
            <a:ext cx="6143668" cy="355241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642918"/>
            <a:ext cx="7551738" cy="4956175"/>
          </a:xfrm>
        </p:spPr>
        <p:txBody>
          <a:bodyPr/>
          <a:lstStyle/>
          <a:p>
            <a:pPr>
              <a:buNone/>
            </a:pPr>
            <a:r>
              <a:rPr lang="en-AU" i="1" dirty="0" smtClean="0"/>
              <a:t>	Our Sun – an example of fine-tuning – size, age, stable orbit, … </a:t>
            </a:r>
            <a:endParaRPr lang="en-US" dirty="0" smtClean="0"/>
          </a:p>
          <a:p>
            <a:endParaRPr lang="en-US" dirty="0"/>
          </a:p>
        </p:txBody>
      </p:sp>
      <p:pic>
        <p:nvPicPr>
          <p:cNvPr id="74755" name="Picture 3" descr="C:\Documents and Settings\Administrator\My Documents\USB Documents 1\Intelligent Design\lifezone.jpg"/>
          <p:cNvPicPr>
            <a:picLocks noChangeAspect="1" noChangeArrowheads="1"/>
          </p:cNvPicPr>
          <p:nvPr/>
        </p:nvPicPr>
        <p:blipFill>
          <a:blip r:embed="rId2"/>
          <a:srcRect/>
          <a:stretch>
            <a:fillRect/>
          </a:stretch>
        </p:blipFill>
        <p:spPr bwMode="auto">
          <a:xfrm>
            <a:off x="1285852" y="1785926"/>
            <a:ext cx="7858180" cy="392909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571481"/>
            <a:ext cx="7551738" cy="5969020"/>
          </a:xfrm>
        </p:spPr>
        <p:txBody>
          <a:bodyPr/>
          <a:lstStyle/>
          <a:p>
            <a:r>
              <a:rPr lang="en-US" dirty="0" smtClean="0"/>
              <a:t>The Science of Intelligent design attempts to understand the evidence for intelligence in the natural world. </a:t>
            </a:r>
          </a:p>
          <a:p>
            <a:endParaRPr lang="en-US" dirty="0" smtClean="0"/>
          </a:p>
          <a:p>
            <a:r>
              <a:rPr lang="en-US" dirty="0" smtClean="0"/>
              <a:t>The fundamental claim: </a:t>
            </a:r>
          </a:p>
          <a:p>
            <a:pPr>
              <a:buNone/>
            </a:pPr>
            <a:r>
              <a:rPr lang="en-US" dirty="0" smtClean="0"/>
              <a:t>	There are natural systems that cannot be adequately explained in terms of undirected natural forces and that exhibit features which in any other circumstance we would attribute to intelligence.</a:t>
            </a:r>
            <a:endParaRPr lang="en-US" dirty="0"/>
          </a:p>
        </p:txBody>
      </p:sp>
      <p:pic>
        <p:nvPicPr>
          <p:cNvPr id="18434" name="Picture 2" descr="F-16%20Fighting%20Falcon">
            <a:hlinkClick r:id="rId3" action="ppaction://hlinkfile"/>
          </p:cNvPr>
          <p:cNvPicPr>
            <a:picLocks noChangeAspect="1" noChangeArrowheads="1"/>
          </p:cNvPicPr>
          <p:nvPr/>
        </p:nvPicPr>
        <p:blipFill>
          <a:blip r:embed="rId4"/>
          <a:srcRect/>
          <a:stretch>
            <a:fillRect/>
          </a:stretch>
        </p:blipFill>
        <p:spPr bwMode="auto">
          <a:xfrm>
            <a:off x="5857875" y="4267200"/>
            <a:ext cx="328612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Our Moon</a:t>
            </a:r>
            <a:endParaRPr lang="en-US" dirty="0"/>
          </a:p>
        </p:txBody>
      </p:sp>
      <p:pic>
        <p:nvPicPr>
          <p:cNvPr id="75778" name="Picture 2" descr="C:\Documents and Settings\Administrator\My Documents\USB Documents 1\Intelligent Design\3003_bangladesh_lg.jpg"/>
          <p:cNvPicPr>
            <a:picLocks noChangeAspect="1" noChangeArrowheads="1"/>
          </p:cNvPicPr>
          <p:nvPr/>
        </p:nvPicPr>
        <p:blipFill>
          <a:blip r:embed="rId3"/>
          <a:srcRect/>
          <a:stretch>
            <a:fillRect/>
          </a:stretch>
        </p:blipFill>
        <p:spPr bwMode="auto">
          <a:xfrm>
            <a:off x="6429388" y="357166"/>
            <a:ext cx="2373330" cy="2034283"/>
          </a:xfrm>
          <a:prstGeom prst="rect">
            <a:avLst/>
          </a:prstGeom>
          <a:noFill/>
        </p:spPr>
      </p:pic>
      <p:pic>
        <p:nvPicPr>
          <p:cNvPr id="75779" name="Picture 3" descr="C:\Documents and Settings\Administrator\My Documents\USB Documents 1\Intelligent Design\Session2 files\moon - eclipse.jpg"/>
          <p:cNvPicPr>
            <a:picLocks noGrp="1" noChangeAspect="1" noChangeArrowheads="1"/>
          </p:cNvPicPr>
          <p:nvPr>
            <p:ph idx="1"/>
          </p:nvPr>
        </p:nvPicPr>
        <p:blipFill>
          <a:blip r:embed="rId4"/>
          <a:srcRect/>
          <a:stretch>
            <a:fillRect/>
          </a:stretch>
        </p:blipFill>
        <p:spPr bwMode="auto">
          <a:xfrm>
            <a:off x="357158" y="1285860"/>
            <a:ext cx="4214842" cy="3582616"/>
          </a:xfrm>
          <a:prstGeom prst="rect">
            <a:avLst/>
          </a:prstGeom>
          <a:noFill/>
        </p:spPr>
      </p:pic>
      <p:pic>
        <p:nvPicPr>
          <p:cNvPr id="75781" name="Picture 5" descr="C:\Documents and Settings\Administrator\My Documents\USB Documents 1\Intelligent Design\Session2 files\monn - relativity.jpg"/>
          <p:cNvPicPr>
            <a:picLocks noChangeAspect="1" noChangeArrowheads="1"/>
          </p:cNvPicPr>
          <p:nvPr/>
        </p:nvPicPr>
        <p:blipFill>
          <a:blip r:embed="rId5"/>
          <a:srcRect/>
          <a:stretch>
            <a:fillRect/>
          </a:stretch>
        </p:blipFill>
        <p:spPr bwMode="auto">
          <a:xfrm>
            <a:off x="4714876" y="2714620"/>
            <a:ext cx="4241036" cy="37147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Some Predictions Made by the Naturalistic (Evolutionary) Origin-of-life Scenario </a:t>
            </a:r>
          </a:p>
        </p:txBody>
      </p:sp>
      <p:sp>
        <p:nvSpPr>
          <p:cNvPr id="3" name="Content Placeholder 2"/>
          <p:cNvSpPr>
            <a:spLocks noGrp="1"/>
          </p:cNvSpPr>
          <p:nvPr>
            <p:ph idx="1"/>
          </p:nvPr>
        </p:nvSpPr>
        <p:spPr>
          <a:xfrm>
            <a:off x="1235075" y="1357299"/>
            <a:ext cx="7551738" cy="5183202"/>
          </a:xfrm>
        </p:spPr>
        <p:txBody>
          <a:bodyPr/>
          <a:lstStyle/>
          <a:p>
            <a:pPr marL="457200" indent="-457200">
              <a:buFont typeface="+mj-lt"/>
              <a:buAutoNum type="arabicPeriod"/>
            </a:pPr>
            <a:r>
              <a:rPr lang="en-US" sz="2000" dirty="0" smtClean="0"/>
              <a:t>Chemical evidence for the pre-biotic soup will be found in the geological record. </a:t>
            </a:r>
          </a:p>
          <a:p>
            <a:pPr marL="457200" indent="-457200">
              <a:buFont typeface="+mj-lt"/>
              <a:buAutoNum type="arabicPeriod"/>
            </a:pPr>
            <a:r>
              <a:rPr lang="en-US" sz="2000" dirty="0" smtClean="0"/>
              <a:t>Placid chemical and physical conditions existed on the early earth for long periods of time. </a:t>
            </a:r>
          </a:p>
          <a:p>
            <a:pPr marL="457200" indent="-457200">
              <a:buFont typeface="+mj-lt"/>
              <a:buAutoNum type="arabicPeriod"/>
            </a:pPr>
            <a:r>
              <a:rPr lang="en-US" sz="2000" dirty="0" smtClean="0"/>
              <a:t>Chemical pathways leading to the formation of </a:t>
            </a:r>
            <a:r>
              <a:rPr lang="en-US" sz="2000" dirty="0" err="1" smtClean="0"/>
              <a:t>biomolecules</a:t>
            </a:r>
            <a:r>
              <a:rPr lang="en-US" sz="2000" dirty="0" smtClean="0"/>
              <a:t> will be found. </a:t>
            </a:r>
          </a:p>
          <a:p>
            <a:pPr marL="457200" indent="-457200">
              <a:buFont typeface="+mj-lt"/>
              <a:buAutoNum type="arabicPeriod"/>
            </a:pPr>
            <a:r>
              <a:rPr lang="en-US" sz="2000" dirty="0" smtClean="0"/>
              <a:t>Chemical pathways that produce </a:t>
            </a:r>
            <a:r>
              <a:rPr lang="en-US" sz="2000" dirty="0" err="1" smtClean="0"/>
              <a:t>biomolecules</a:t>
            </a:r>
            <a:r>
              <a:rPr lang="en-US" sz="2000" dirty="0" smtClean="0"/>
              <a:t> would have been capable of operating under the conditions of the early earth. </a:t>
            </a:r>
          </a:p>
          <a:p>
            <a:pPr marL="457200" indent="-457200">
              <a:buFont typeface="+mj-lt"/>
              <a:buAutoNum type="arabicPeriod"/>
            </a:pPr>
            <a:r>
              <a:rPr lang="en-US" sz="2000" dirty="0" smtClean="0"/>
              <a:t>Life emerged gradually over a long period of time. </a:t>
            </a:r>
          </a:p>
          <a:p>
            <a:pPr marL="457200" indent="-457200">
              <a:buFont typeface="+mj-lt"/>
              <a:buAutoNum type="arabicPeriod"/>
            </a:pPr>
            <a:r>
              <a:rPr lang="en-US" sz="2000" dirty="0" smtClean="0"/>
              <a:t>Life originated only once. </a:t>
            </a:r>
          </a:p>
          <a:p>
            <a:pPr marL="457200" indent="-457200">
              <a:buFont typeface="+mj-lt"/>
              <a:buAutoNum type="arabicPeriod"/>
            </a:pPr>
            <a:r>
              <a:rPr lang="en-US" sz="2000" dirty="0" smtClean="0"/>
              <a:t>Life in its minimal form is simple.</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Table II Some Predictions Made by the Biblical </a:t>
            </a:r>
            <a:br>
              <a:rPr lang="en-US" sz="2400" dirty="0" smtClean="0"/>
            </a:br>
            <a:r>
              <a:rPr lang="en-US" sz="2400" dirty="0" smtClean="0"/>
              <a:t>Origin-of-life Scenario </a:t>
            </a:r>
            <a:endParaRPr lang="en-US" sz="2400" dirty="0"/>
          </a:p>
        </p:txBody>
      </p:sp>
      <p:sp>
        <p:nvSpPr>
          <p:cNvPr id="3" name="Content Placeholder 2"/>
          <p:cNvSpPr>
            <a:spLocks noGrp="1"/>
          </p:cNvSpPr>
          <p:nvPr>
            <p:ph idx="1"/>
          </p:nvPr>
        </p:nvSpPr>
        <p:spPr/>
        <p:txBody>
          <a:bodyPr/>
          <a:lstStyle/>
          <a:p>
            <a:pPr marL="457200" indent="-457200">
              <a:buFont typeface="+mj-lt"/>
              <a:buAutoNum type="arabicPeriod"/>
            </a:pPr>
            <a:r>
              <a:rPr lang="en-US" sz="2400" dirty="0" smtClean="0"/>
              <a:t>Life appeared early in Earth’s history. </a:t>
            </a:r>
          </a:p>
          <a:p>
            <a:pPr marL="457200" indent="-457200">
              <a:buFont typeface="+mj-lt"/>
              <a:buAutoNum type="arabicPeriod"/>
            </a:pPr>
            <a:r>
              <a:rPr lang="en-US" sz="2400" dirty="0" smtClean="0"/>
              <a:t>Life appeared under harsh conditions. </a:t>
            </a:r>
          </a:p>
          <a:p>
            <a:pPr marL="457200" indent="-457200">
              <a:buFont typeface="+mj-lt"/>
              <a:buAutoNum type="arabicPeriod"/>
            </a:pPr>
            <a:r>
              <a:rPr lang="en-US" sz="2400" dirty="0" smtClean="0"/>
              <a:t>Life miraculously persisted under harsh conditions. </a:t>
            </a:r>
          </a:p>
          <a:p>
            <a:pPr marL="457200" indent="-457200">
              <a:buFont typeface="+mj-lt"/>
              <a:buAutoNum type="arabicPeriod"/>
            </a:pPr>
            <a:r>
              <a:rPr lang="en-US" sz="2400" dirty="0" smtClean="0"/>
              <a:t>Life arose quickly. </a:t>
            </a:r>
          </a:p>
          <a:p>
            <a:pPr marL="457200" indent="-457200">
              <a:buFont typeface="+mj-lt"/>
              <a:buAutoNum type="arabicPeriod"/>
            </a:pPr>
            <a:r>
              <a:rPr lang="en-US" sz="2400" dirty="0" smtClean="0"/>
              <a:t>Life in its minimal form is complex.</a:t>
            </a:r>
          </a:p>
          <a:p>
            <a:pPr marL="457200" indent="-457200">
              <a:buFont typeface="+mj-lt"/>
              <a:buAutoNum type="arabicPeriod"/>
            </a:pPr>
            <a:endParaRPr lang="en-AU" sz="2400" dirty="0" smtClean="0"/>
          </a:p>
          <a:p>
            <a:pPr marL="858837" lvl="1" indent="-457200" algn="ctr">
              <a:buNone/>
            </a:pPr>
            <a:r>
              <a:rPr lang="en-AU" sz="2100" dirty="0" smtClean="0">
                <a:solidFill>
                  <a:srgbClr val="3399FF"/>
                </a:solidFill>
                <a:hlinkClick r:id="rId2" action="ppaction://hlinkfile"/>
              </a:rPr>
              <a:t>The Amazing Majesty and Awesomeness </a:t>
            </a:r>
          </a:p>
          <a:p>
            <a:pPr marL="858837" lvl="1" indent="-457200" algn="ctr">
              <a:buNone/>
            </a:pPr>
            <a:r>
              <a:rPr lang="en-AU" sz="2100" dirty="0" smtClean="0">
                <a:solidFill>
                  <a:srgbClr val="3399FF"/>
                </a:solidFill>
                <a:hlinkClick r:id="rId2" action="ppaction://hlinkfile"/>
              </a:rPr>
              <a:t>of God’s creation</a:t>
            </a:r>
            <a:endParaRPr lang="en-US" sz="2100" dirty="0">
              <a:solidFill>
                <a:srgbClr val="3399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Successionism</a:t>
            </a:r>
            <a:endParaRPr lang="en-US" dirty="0"/>
          </a:p>
        </p:txBody>
      </p:sp>
      <p:graphicFrame>
        <p:nvGraphicFramePr>
          <p:cNvPr id="14338" name="Object 2"/>
          <p:cNvGraphicFramePr>
            <a:graphicFrameLocks noChangeAspect="1"/>
          </p:cNvGraphicFramePr>
          <p:nvPr/>
        </p:nvGraphicFramePr>
        <p:xfrm>
          <a:off x="1857356" y="1285860"/>
          <a:ext cx="6286544" cy="5218242"/>
        </p:xfrm>
        <a:graphic>
          <a:graphicData uri="http://schemas.openxmlformats.org/presentationml/2006/ole">
            <p:oleObj spid="_x0000_s14338" r:id="rId3" imgW="4895640" imgH="4063680" progId="">
              <p:embed/>
            </p:oleObj>
          </a:graphicData>
        </a:graphic>
      </p:graphicFrame>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Bishop Ussher’s mistakes:</a:t>
            </a:r>
            <a:endParaRPr lang="en-US" dirty="0"/>
          </a:p>
        </p:txBody>
      </p:sp>
      <p:sp>
        <p:nvSpPr>
          <p:cNvPr id="3" name="Content Placeholder 2"/>
          <p:cNvSpPr>
            <a:spLocks noGrp="1"/>
          </p:cNvSpPr>
          <p:nvPr>
            <p:ph idx="1"/>
          </p:nvPr>
        </p:nvSpPr>
        <p:spPr/>
        <p:txBody>
          <a:bodyPr/>
          <a:lstStyle/>
          <a:p>
            <a:r>
              <a:rPr lang="en-AU" dirty="0" smtClean="0"/>
              <a:t>Matthew 1:8 lists King </a:t>
            </a:r>
            <a:r>
              <a:rPr lang="en-AU" dirty="0" err="1" smtClean="0"/>
              <a:t>Joram</a:t>
            </a:r>
            <a:r>
              <a:rPr lang="en-AU" dirty="0" smtClean="0"/>
              <a:t> as the father of King </a:t>
            </a:r>
            <a:r>
              <a:rPr lang="en-AU" dirty="0" err="1" smtClean="0"/>
              <a:t>Uzziah</a:t>
            </a:r>
            <a:r>
              <a:rPr lang="en-AU" dirty="0" smtClean="0"/>
              <a:t>, but the </a:t>
            </a:r>
            <a:r>
              <a:rPr lang="en-AU" dirty="0" err="1" smtClean="0"/>
              <a:t>TaNaK</a:t>
            </a:r>
            <a:r>
              <a:rPr lang="en-AU" dirty="0" smtClean="0"/>
              <a:t> (OT) tells as that </a:t>
            </a:r>
            <a:r>
              <a:rPr lang="en-AU" dirty="0" err="1" smtClean="0"/>
              <a:t>Joram</a:t>
            </a:r>
            <a:r>
              <a:rPr lang="en-AU" dirty="0" smtClean="0"/>
              <a:t> was the great-great-grandfather of </a:t>
            </a:r>
            <a:r>
              <a:rPr lang="en-AU" dirty="0" err="1" smtClean="0"/>
              <a:t>Uzziah</a:t>
            </a:r>
            <a:r>
              <a:rPr lang="en-AU" dirty="0" smtClean="0"/>
              <a:t>. </a:t>
            </a:r>
          </a:p>
          <a:p>
            <a:r>
              <a:rPr lang="en-AU" dirty="0" smtClean="0"/>
              <a:t>Also Ezra 7:1-5 traces Ezra’s line back about a thousand years to Aaron but only lists 16 generations. </a:t>
            </a:r>
            <a:endParaRPr lang="en-US" dirty="0" smtClean="0"/>
          </a:p>
          <a:p>
            <a:r>
              <a:rPr lang="en-AU" dirty="0" smtClean="0"/>
              <a:t>Luke 3:35-36 tells us that </a:t>
            </a:r>
            <a:r>
              <a:rPr lang="en-AU" dirty="0" err="1" smtClean="0"/>
              <a:t>Arphaxad</a:t>
            </a:r>
            <a:r>
              <a:rPr lang="en-AU" dirty="0" smtClean="0"/>
              <a:t> was the grandfather of </a:t>
            </a:r>
            <a:r>
              <a:rPr lang="en-AU" dirty="0" err="1" smtClean="0"/>
              <a:t>Shelah</a:t>
            </a:r>
            <a:r>
              <a:rPr lang="en-AU" dirty="0" smtClean="0"/>
              <a:t> but in Genesis 11 </a:t>
            </a:r>
            <a:r>
              <a:rPr lang="en-AU" dirty="0" err="1" smtClean="0"/>
              <a:t>Arphaxad</a:t>
            </a:r>
            <a:r>
              <a:rPr lang="en-AU" dirty="0" smtClean="0"/>
              <a:t> is listed as the father of </a:t>
            </a:r>
            <a:r>
              <a:rPr lang="en-AU" dirty="0" err="1" smtClean="0"/>
              <a:t>Shelah</a:t>
            </a:r>
            <a:r>
              <a:rPr lang="en-AU" dirty="0" smtClean="0"/>
              <a:t>.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genealogy of Moses:</a:t>
            </a:r>
            <a:endParaRPr lang="en-US" dirty="0"/>
          </a:p>
        </p:txBody>
      </p:sp>
      <p:sp>
        <p:nvSpPr>
          <p:cNvPr id="3" name="Content Placeholder 2"/>
          <p:cNvSpPr>
            <a:spLocks noGrp="1"/>
          </p:cNvSpPr>
          <p:nvPr>
            <p:ph idx="1"/>
          </p:nvPr>
        </p:nvSpPr>
        <p:spPr/>
        <p:txBody>
          <a:bodyPr/>
          <a:lstStyle/>
          <a:p>
            <a:r>
              <a:rPr lang="en-US" dirty="0" smtClean="0">
                <a:hlinkClick r:id="rId2"/>
              </a:rPr>
              <a:t>Exodus 6:16-20,  Numbers 26:57-59; </a:t>
            </a:r>
          </a:p>
          <a:p>
            <a:r>
              <a:rPr lang="en-US" dirty="0" smtClean="0">
                <a:hlinkClick r:id="rId2"/>
              </a:rPr>
              <a:t>1 Chronicles 6:1-3;  1 Chronicles 23:6, 12-13</a:t>
            </a:r>
            <a:endParaRPr lang="en-US" dirty="0" smtClean="0"/>
          </a:p>
          <a:p>
            <a:pPr>
              <a:buNone/>
            </a:pPr>
            <a:r>
              <a:rPr lang="en-US" dirty="0" smtClean="0"/>
              <a:t>	In these passages, his genealogy is given as Levi (the patriarch) to </a:t>
            </a:r>
            <a:r>
              <a:rPr lang="en-US" dirty="0" err="1" smtClean="0"/>
              <a:t>Kohath</a:t>
            </a:r>
            <a:r>
              <a:rPr lang="en-US" dirty="0" smtClean="0"/>
              <a:t> to </a:t>
            </a:r>
            <a:r>
              <a:rPr lang="en-US" dirty="0" err="1" smtClean="0"/>
              <a:t>Amram</a:t>
            </a:r>
            <a:r>
              <a:rPr lang="en-US" dirty="0" smtClean="0"/>
              <a:t> (and his wife </a:t>
            </a:r>
            <a:r>
              <a:rPr lang="en-US" dirty="0" err="1" smtClean="0"/>
              <a:t>Jochebed</a:t>
            </a:r>
            <a:r>
              <a:rPr lang="en-US" dirty="0" smtClean="0"/>
              <a:t>) to Moses. </a:t>
            </a:r>
          </a:p>
          <a:p>
            <a:pPr>
              <a:buNone/>
            </a:pPr>
            <a:r>
              <a:rPr lang="en-US" dirty="0" smtClean="0"/>
              <a:t>	As straightforward as this seems, we can use other Bible passages to demonstrate that at least six names were likely skipped between </a:t>
            </a:r>
            <a:r>
              <a:rPr lang="en-US" dirty="0" err="1" smtClean="0"/>
              <a:t>Amram</a:t>
            </a:r>
            <a:r>
              <a:rPr lang="en-US" dirty="0" smtClean="0"/>
              <a:t> and Moses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6:16-20 (ESV)</a:t>
            </a:r>
            <a:endParaRPr lang="en-US" dirty="0"/>
          </a:p>
        </p:txBody>
      </p:sp>
      <p:sp>
        <p:nvSpPr>
          <p:cNvPr id="3" name="Content Placeholder 2"/>
          <p:cNvSpPr>
            <a:spLocks noGrp="1"/>
          </p:cNvSpPr>
          <p:nvPr>
            <p:ph idx="1"/>
          </p:nvPr>
        </p:nvSpPr>
        <p:spPr/>
        <p:txBody>
          <a:bodyPr/>
          <a:lstStyle/>
          <a:p>
            <a:r>
              <a:rPr lang="en-US" b="1" baseline="30000" dirty="0" smtClean="0"/>
              <a:t>16</a:t>
            </a:r>
            <a:r>
              <a:rPr lang="en-US" dirty="0" smtClean="0"/>
              <a:t> These are the names of the sons of </a:t>
            </a:r>
            <a:r>
              <a:rPr lang="en-US" b="1" dirty="0" smtClean="0"/>
              <a:t>Levi </a:t>
            </a:r>
            <a:r>
              <a:rPr lang="en-US" dirty="0" smtClean="0"/>
              <a:t>according to their generations: </a:t>
            </a:r>
            <a:r>
              <a:rPr lang="en-US" dirty="0" err="1" smtClean="0"/>
              <a:t>Gershon</a:t>
            </a:r>
            <a:r>
              <a:rPr lang="en-US" dirty="0" smtClean="0"/>
              <a:t>, </a:t>
            </a:r>
            <a:r>
              <a:rPr lang="en-US" b="1" dirty="0" err="1" smtClean="0"/>
              <a:t>Kohath</a:t>
            </a:r>
            <a:r>
              <a:rPr lang="en-US" dirty="0" smtClean="0"/>
              <a:t>, and </a:t>
            </a:r>
            <a:r>
              <a:rPr lang="en-US" dirty="0" err="1" smtClean="0"/>
              <a:t>Merari</a:t>
            </a:r>
            <a:r>
              <a:rPr lang="en-US" dirty="0" smtClean="0"/>
              <a:t>, the years of the life of Levi being 137 years. </a:t>
            </a:r>
            <a:r>
              <a:rPr lang="en-US" b="1" baseline="30000" dirty="0" smtClean="0"/>
              <a:t>17</a:t>
            </a:r>
            <a:r>
              <a:rPr lang="en-US" dirty="0" smtClean="0"/>
              <a:t> The sons of </a:t>
            </a:r>
            <a:r>
              <a:rPr lang="en-US" dirty="0" err="1" smtClean="0"/>
              <a:t>Gershon</a:t>
            </a:r>
            <a:r>
              <a:rPr lang="en-US" dirty="0" smtClean="0"/>
              <a:t>: </a:t>
            </a:r>
            <a:r>
              <a:rPr lang="en-US" dirty="0" err="1" smtClean="0"/>
              <a:t>Libni</a:t>
            </a:r>
            <a:r>
              <a:rPr lang="en-US" dirty="0" smtClean="0"/>
              <a:t> and </a:t>
            </a:r>
            <a:r>
              <a:rPr lang="en-US" dirty="0" err="1" smtClean="0"/>
              <a:t>Shimei</a:t>
            </a:r>
            <a:r>
              <a:rPr lang="en-US" dirty="0" smtClean="0"/>
              <a:t>, by their clans. </a:t>
            </a:r>
            <a:r>
              <a:rPr lang="en-US" b="1" baseline="30000" dirty="0" smtClean="0"/>
              <a:t>18</a:t>
            </a:r>
            <a:r>
              <a:rPr lang="en-US" dirty="0" smtClean="0"/>
              <a:t> The sons of </a:t>
            </a:r>
            <a:r>
              <a:rPr lang="en-US" dirty="0" err="1" smtClean="0"/>
              <a:t>Kohath</a:t>
            </a:r>
            <a:r>
              <a:rPr lang="en-US" dirty="0" smtClean="0"/>
              <a:t>:</a:t>
            </a:r>
            <a:r>
              <a:rPr lang="en-US" b="1" dirty="0" smtClean="0"/>
              <a:t> </a:t>
            </a:r>
            <a:r>
              <a:rPr lang="en-US" b="1" dirty="0" err="1" smtClean="0"/>
              <a:t>Amram</a:t>
            </a:r>
            <a:r>
              <a:rPr lang="en-US" dirty="0" smtClean="0"/>
              <a:t>, </a:t>
            </a:r>
            <a:r>
              <a:rPr lang="en-US" dirty="0" err="1" smtClean="0"/>
              <a:t>Izhar</a:t>
            </a:r>
            <a:r>
              <a:rPr lang="en-US" dirty="0" smtClean="0"/>
              <a:t>, Hebron, and </a:t>
            </a:r>
            <a:r>
              <a:rPr lang="en-US" dirty="0" err="1" smtClean="0"/>
              <a:t>Uzziel</a:t>
            </a:r>
            <a:r>
              <a:rPr lang="en-US" dirty="0" smtClean="0"/>
              <a:t>, the years of the life of </a:t>
            </a:r>
            <a:r>
              <a:rPr lang="en-US" dirty="0" err="1" smtClean="0"/>
              <a:t>Kohath</a:t>
            </a:r>
            <a:r>
              <a:rPr lang="en-US" dirty="0" smtClean="0"/>
              <a:t> being 133 years. </a:t>
            </a:r>
            <a:r>
              <a:rPr lang="en-US" b="1" baseline="30000" dirty="0" smtClean="0"/>
              <a:t>19</a:t>
            </a:r>
            <a:r>
              <a:rPr lang="en-US" dirty="0" smtClean="0"/>
              <a:t> The sons of </a:t>
            </a:r>
            <a:r>
              <a:rPr lang="en-US" dirty="0" err="1" smtClean="0"/>
              <a:t>Merari</a:t>
            </a:r>
            <a:r>
              <a:rPr lang="en-US" dirty="0" smtClean="0"/>
              <a:t>: </a:t>
            </a:r>
            <a:r>
              <a:rPr lang="en-US" dirty="0" err="1" smtClean="0"/>
              <a:t>Mahli</a:t>
            </a:r>
            <a:r>
              <a:rPr lang="en-US" dirty="0" smtClean="0"/>
              <a:t> and </a:t>
            </a:r>
            <a:r>
              <a:rPr lang="en-US" dirty="0" err="1" smtClean="0"/>
              <a:t>Mushi</a:t>
            </a:r>
            <a:r>
              <a:rPr lang="en-US" dirty="0" smtClean="0"/>
              <a:t>. These are the clans of the Levites according to their generations. </a:t>
            </a:r>
            <a:r>
              <a:rPr lang="en-US" b="1" baseline="30000" dirty="0" smtClean="0"/>
              <a:t>20</a:t>
            </a:r>
            <a:r>
              <a:rPr lang="en-US" dirty="0" smtClean="0"/>
              <a:t>  </a:t>
            </a:r>
            <a:r>
              <a:rPr lang="en-US" b="1" dirty="0" err="1" smtClean="0"/>
              <a:t>Amram</a:t>
            </a:r>
            <a:r>
              <a:rPr lang="en-US" dirty="0" smtClean="0"/>
              <a:t> took as his wife </a:t>
            </a:r>
            <a:r>
              <a:rPr lang="en-US" dirty="0" err="1" smtClean="0"/>
              <a:t>Jochebed</a:t>
            </a:r>
            <a:r>
              <a:rPr lang="en-US" dirty="0" smtClean="0"/>
              <a:t> his father's sister, </a:t>
            </a:r>
            <a:r>
              <a:rPr lang="en-US" b="1" dirty="0" smtClean="0"/>
              <a:t>and she bore him Aaron and Moses</a:t>
            </a:r>
            <a:r>
              <a:rPr lang="en-US" dirty="0" smtClean="0"/>
              <a:t>, the years of the life of </a:t>
            </a:r>
            <a:r>
              <a:rPr lang="en-US" dirty="0" err="1" smtClean="0"/>
              <a:t>Amram</a:t>
            </a:r>
            <a:r>
              <a:rPr lang="en-US" dirty="0" smtClean="0"/>
              <a:t> being 137 years.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 26:57-59 (ESV)</a:t>
            </a:r>
            <a:endParaRPr lang="en-US" dirty="0"/>
          </a:p>
        </p:txBody>
      </p:sp>
      <p:sp>
        <p:nvSpPr>
          <p:cNvPr id="3" name="Content Placeholder 2"/>
          <p:cNvSpPr>
            <a:spLocks noGrp="1"/>
          </p:cNvSpPr>
          <p:nvPr>
            <p:ph idx="1"/>
          </p:nvPr>
        </p:nvSpPr>
        <p:spPr/>
        <p:txBody>
          <a:bodyPr/>
          <a:lstStyle/>
          <a:p>
            <a:r>
              <a:rPr lang="en-US" dirty="0" smtClean="0"/>
              <a:t>This was the list of the Levites according to their clans: of </a:t>
            </a:r>
            <a:r>
              <a:rPr lang="en-US" dirty="0" err="1" smtClean="0"/>
              <a:t>Gershon</a:t>
            </a:r>
            <a:r>
              <a:rPr lang="en-US" dirty="0" smtClean="0"/>
              <a:t>, the clan of the </a:t>
            </a:r>
            <a:r>
              <a:rPr lang="en-US" dirty="0" err="1" smtClean="0"/>
              <a:t>Gershonites</a:t>
            </a:r>
            <a:r>
              <a:rPr lang="en-US" dirty="0" smtClean="0"/>
              <a:t>; of </a:t>
            </a:r>
            <a:r>
              <a:rPr lang="en-US" dirty="0" err="1" smtClean="0"/>
              <a:t>Kohath</a:t>
            </a:r>
            <a:r>
              <a:rPr lang="en-US" dirty="0" smtClean="0"/>
              <a:t>, the clan of the </a:t>
            </a:r>
            <a:r>
              <a:rPr lang="en-US" dirty="0" err="1" smtClean="0"/>
              <a:t>Kohathites</a:t>
            </a:r>
            <a:r>
              <a:rPr lang="en-US" dirty="0" smtClean="0"/>
              <a:t>; of </a:t>
            </a:r>
            <a:r>
              <a:rPr lang="en-US" dirty="0" err="1" smtClean="0"/>
              <a:t>Merari</a:t>
            </a:r>
            <a:r>
              <a:rPr lang="en-US" dirty="0" smtClean="0"/>
              <a:t>, the clan of the </a:t>
            </a:r>
            <a:r>
              <a:rPr lang="en-US" dirty="0" err="1" smtClean="0"/>
              <a:t>Merarites</a:t>
            </a:r>
            <a:r>
              <a:rPr lang="en-US" dirty="0" smtClean="0"/>
              <a:t>. </a:t>
            </a:r>
            <a:r>
              <a:rPr lang="en-US" b="1" baseline="30000" dirty="0" smtClean="0"/>
              <a:t>58</a:t>
            </a:r>
            <a:r>
              <a:rPr lang="en-US" dirty="0" smtClean="0"/>
              <a:t> These are the clans of Levi: the clan of the </a:t>
            </a:r>
            <a:r>
              <a:rPr lang="en-US" dirty="0" err="1" smtClean="0"/>
              <a:t>Libnites</a:t>
            </a:r>
            <a:r>
              <a:rPr lang="en-US" dirty="0" smtClean="0"/>
              <a:t>, the clan of the </a:t>
            </a:r>
            <a:r>
              <a:rPr lang="en-US" dirty="0" err="1" smtClean="0"/>
              <a:t>Hebronites</a:t>
            </a:r>
            <a:r>
              <a:rPr lang="en-US" dirty="0" smtClean="0"/>
              <a:t>, the clan of the </a:t>
            </a:r>
            <a:r>
              <a:rPr lang="en-US" dirty="0" err="1" smtClean="0"/>
              <a:t>Mahlites</a:t>
            </a:r>
            <a:r>
              <a:rPr lang="en-US" dirty="0" smtClean="0"/>
              <a:t>, the clan of the </a:t>
            </a:r>
            <a:r>
              <a:rPr lang="en-US" dirty="0" err="1" smtClean="0"/>
              <a:t>Mushites</a:t>
            </a:r>
            <a:r>
              <a:rPr lang="en-US" dirty="0" smtClean="0"/>
              <a:t>, the clan of the </a:t>
            </a:r>
            <a:r>
              <a:rPr lang="en-US" dirty="0" err="1" smtClean="0"/>
              <a:t>Korahites</a:t>
            </a:r>
            <a:r>
              <a:rPr lang="en-US" dirty="0" smtClean="0"/>
              <a:t>. And </a:t>
            </a:r>
            <a:r>
              <a:rPr lang="en-US" b="1" dirty="0" err="1" smtClean="0"/>
              <a:t>Kohath</a:t>
            </a:r>
            <a:r>
              <a:rPr lang="en-US" dirty="0" smtClean="0"/>
              <a:t> was the father of </a:t>
            </a:r>
            <a:r>
              <a:rPr lang="en-US" b="1" dirty="0" err="1" smtClean="0"/>
              <a:t>Amram</a:t>
            </a:r>
            <a:r>
              <a:rPr lang="en-US" dirty="0" smtClean="0"/>
              <a:t>. </a:t>
            </a:r>
            <a:r>
              <a:rPr lang="en-US" b="1" baseline="30000" dirty="0" smtClean="0"/>
              <a:t>59</a:t>
            </a:r>
            <a:r>
              <a:rPr lang="en-US" dirty="0" smtClean="0"/>
              <a:t> The name of </a:t>
            </a:r>
            <a:r>
              <a:rPr lang="en-US" dirty="0" err="1" smtClean="0"/>
              <a:t>Amram's</a:t>
            </a:r>
            <a:r>
              <a:rPr lang="en-US" dirty="0" smtClean="0"/>
              <a:t> wife </a:t>
            </a:r>
            <a:r>
              <a:rPr lang="en-US" b="1" dirty="0" smtClean="0"/>
              <a:t>was </a:t>
            </a:r>
            <a:r>
              <a:rPr lang="en-US" b="1" dirty="0" err="1" smtClean="0"/>
              <a:t>Jochebed</a:t>
            </a:r>
            <a:r>
              <a:rPr lang="en-US" b="1" dirty="0" smtClean="0"/>
              <a:t> the daughter of Levi, who was born to Levi in Egypt</a:t>
            </a:r>
            <a:r>
              <a:rPr lang="en-US" dirty="0" smtClean="0"/>
              <a:t>. And she bore to </a:t>
            </a:r>
            <a:r>
              <a:rPr lang="en-US" dirty="0" err="1" smtClean="0"/>
              <a:t>Amram</a:t>
            </a:r>
            <a:r>
              <a:rPr lang="en-US" dirty="0" smtClean="0"/>
              <a:t> Aaron and Moses and Miriam their sister</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Chron</a:t>
            </a:r>
            <a:r>
              <a:rPr lang="en-US" dirty="0" smtClean="0"/>
              <a:t> 6:1-3 (ESV)</a:t>
            </a:r>
            <a:endParaRPr lang="en-US" dirty="0"/>
          </a:p>
        </p:txBody>
      </p:sp>
      <p:sp>
        <p:nvSpPr>
          <p:cNvPr id="3" name="Content Placeholder 2"/>
          <p:cNvSpPr>
            <a:spLocks noGrp="1"/>
          </p:cNvSpPr>
          <p:nvPr>
            <p:ph idx="1"/>
          </p:nvPr>
        </p:nvSpPr>
        <p:spPr/>
        <p:txBody>
          <a:bodyPr/>
          <a:lstStyle/>
          <a:p>
            <a:r>
              <a:rPr lang="en-US" b="1" baseline="30000" dirty="0" smtClean="0">
                <a:solidFill>
                  <a:srgbClr val="66CCFF"/>
                </a:solidFill>
              </a:rPr>
              <a:t>1</a:t>
            </a:r>
            <a:r>
              <a:rPr lang="en-US" dirty="0" smtClean="0">
                <a:solidFill>
                  <a:srgbClr val="66CCFF"/>
                </a:solidFill>
              </a:rPr>
              <a:t>  The sons of Levi: </a:t>
            </a:r>
            <a:r>
              <a:rPr lang="en-US" dirty="0" err="1" smtClean="0">
                <a:solidFill>
                  <a:srgbClr val="66CCFF"/>
                </a:solidFill>
              </a:rPr>
              <a:t>Gershon</a:t>
            </a:r>
            <a:r>
              <a:rPr lang="en-US" dirty="0" smtClean="0">
                <a:solidFill>
                  <a:srgbClr val="66CCFF"/>
                </a:solidFill>
              </a:rPr>
              <a:t>, </a:t>
            </a:r>
            <a:r>
              <a:rPr lang="en-US" dirty="0" err="1" smtClean="0">
                <a:solidFill>
                  <a:srgbClr val="66CCFF"/>
                </a:solidFill>
              </a:rPr>
              <a:t>Kohath</a:t>
            </a:r>
            <a:r>
              <a:rPr lang="en-US" dirty="0" smtClean="0">
                <a:solidFill>
                  <a:srgbClr val="66CCFF"/>
                </a:solidFill>
              </a:rPr>
              <a:t>, and </a:t>
            </a:r>
            <a:r>
              <a:rPr lang="en-US" dirty="0" err="1" smtClean="0">
                <a:solidFill>
                  <a:srgbClr val="66CCFF"/>
                </a:solidFill>
              </a:rPr>
              <a:t>Merari</a:t>
            </a:r>
            <a:r>
              <a:rPr lang="en-US" dirty="0" smtClean="0">
                <a:solidFill>
                  <a:srgbClr val="66CCFF"/>
                </a:solidFill>
              </a:rPr>
              <a:t>. </a:t>
            </a:r>
            <a:r>
              <a:rPr lang="en-US" b="1" baseline="30000" dirty="0" smtClean="0">
                <a:solidFill>
                  <a:srgbClr val="66CCFF"/>
                </a:solidFill>
              </a:rPr>
              <a:t>2</a:t>
            </a:r>
            <a:r>
              <a:rPr lang="en-US" dirty="0" smtClean="0">
                <a:solidFill>
                  <a:srgbClr val="66CCFF"/>
                </a:solidFill>
              </a:rPr>
              <a:t>  The sons of </a:t>
            </a:r>
            <a:r>
              <a:rPr lang="en-US" dirty="0" err="1" smtClean="0">
                <a:solidFill>
                  <a:srgbClr val="66CCFF"/>
                </a:solidFill>
              </a:rPr>
              <a:t>Kohath</a:t>
            </a:r>
            <a:r>
              <a:rPr lang="en-US" dirty="0" smtClean="0">
                <a:solidFill>
                  <a:srgbClr val="66CCFF"/>
                </a:solidFill>
              </a:rPr>
              <a:t>: </a:t>
            </a:r>
            <a:r>
              <a:rPr lang="en-US" dirty="0" err="1" smtClean="0">
                <a:solidFill>
                  <a:srgbClr val="66CCFF"/>
                </a:solidFill>
              </a:rPr>
              <a:t>Amram</a:t>
            </a:r>
            <a:r>
              <a:rPr lang="en-US" dirty="0" smtClean="0">
                <a:solidFill>
                  <a:srgbClr val="66CCFF"/>
                </a:solidFill>
              </a:rPr>
              <a:t>, </a:t>
            </a:r>
            <a:r>
              <a:rPr lang="en-US" dirty="0" err="1" smtClean="0">
                <a:solidFill>
                  <a:srgbClr val="66CCFF"/>
                </a:solidFill>
              </a:rPr>
              <a:t>Izhar</a:t>
            </a:r>
            <a:r>
              <a:rPr lang="en-US" dirty="0" smtClean="0">
                <a:solidFill>
                  <a:srgbClr val="66CCFF"/>
                </a:solidFill>
              </a:rPr>
              <a:t>, Hebron, and </a:t>
            </a:r>
            <a:r>
              <a:rPr lang="en-US" dirty="0" err="1" smtClean="0">
                <a:solidFill>
                  <a:srgbClr val="66CCFF"/>
                </a:solidFill>
              </a:rPr>
              <a:t>Uzziel</a:t>
            </a:r>
            <a:r>
              <a:rPr lang="en-US" dirty="0" smtClean="0">
                <a:solidFill>
                  <a:srgbClr val="66CCFF"/>
                </a:solidFill>
              </a:rPr>
              <a:t>. </a:t>
            </a:r>
            <a:r>
              <a:rPr lang="en-US" b="1" baseline="30000" dirty="0" smtClean="0">
                <a:solidFill>
                  <a:srgbClr val="66CCFF"/>
                </a:solidFill>
              </a:rPr>
              <a:t>3</a:t>
            </a:r>
            <a:r>
              <a:rPr lang="en-US" dirty="0" smtClean="0">
                <a:solidFill>
                  <a:srgbClr val="66CCFF"/>
                </a:solidFill>
              </a:rPr>
              <a:t>  The children of </a:t>
            </a:r>
            <a:r>
              <a:rPr lang="en-US" dirty="0" err="1" smtClean="0">
                <a:solidFill>
                  <a:srgbClr val="66CCFF"/>
                </a:solidFill>
              </a:rPr>
              <a:t>Amram</a:t>
            </a:r>
            <a:r>
              <a:rPr lang="en-US" dirty="0" smtClean="0">
                <a:solidFill>
                  <a:srgbClr val="66CCFF"/>
                </a:solidFill>
              </a:rPr>
              <a:t>: Aaron, Moses, and Miriam. </a:t>
            </a:r>
          </a:p>
          <a:p>
            <a:endParaRPr lang="en-AU" dirty="0" smtClean="0"/>
          </a:p>
          <a:p>
            <a:r>
              <a:rPr lang="en-US" dirty="0" smtClean="0"/>
              <a:t>And yet Ex 2 does not mention the names of Moses parents:</a:t>
            </a:r>
          </a:p>
          <a:p>
            <a:r>
              <a:rPr lang="en-US" i="1" dirty="0" smtClean="0">
                <a:solidFill>
                  <a:srgbClr val="66CCFF"/>
                </a:solidFill>
              </a:rPr>
              <a:t>Now a man from the house of Levi went and took as his wife a Levite woman. </a:t>
            </a:r>
            <a:r>
              <a:rPr lang="en-US" dirty="0" smtClean="0"/>
              <a:t>Ex 2:1 (ESV)</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500043"/>
            <a:ext cx="7551738" cy="6040458"/>
          </a:xfrm>
        </p:spPr>
        <p:txBody>
          <a:bodyPr/>
          <a:lstStyle/>
          <a:p>
            <a:pPr lvl="0"/>
            <a:r>
              <a:rPr lang="en-US" dirty="0" err="1" smtClean="0"/>
              <a:t>Kohath</a:t>
            </a:r>
            <a:r>
              <a:rPr lang="en-US" dirty="0" smtClean="0"/>
              <a:t> was born before the Israelites entered Egypt (</a:t>
            </a:r>
            <a:r>
              <a:rPr lang="en-US" dirty="0" smtClean="0">
                <a:hlinkClick r:id="rId2"/>
              </a:rPr>
              <a:t>Gen. 46:5-27; Exod. 1:1-4</a:t>
            </a:r>
            <a:r>
              <a:rPr lang="en-US" dirty="0" smtClean="0"/>
              <a:t>). </a:t>
            </a:r>
          </a:p>
          <a:p>
            <a:pPr lvl="0"/>
            <a:r>
              <a:rPr lang="en-US" dirty="0" smtClean="0"/>
              <a:t>The exodus out of Egypt took place 430 years later (</a:t>
            </a:r>
            <a:r>
              <a:rPr lang="en-US" dirty="0" smtClean="0">
                <a:hlinkClick r:id="rId3"/>
              </a:rPr>
              <a:t>Exod. 12:40-41; Acts 7:6</a:t>
            </a:r>
            <a:r>
              <a:rPr lang="en-US" dirty="0" smtClean="0"/>
              <a:t>). </a:t>
            </a:r>
          </a:p>
          <a:p>
            <a:pPr lvl="0"/>
            <a:r>
              <a:rPr lang="en-US" dirty="0" smtClean="0"/>
              <a:t>Since Moses was 80 years old at the time of the exodus, that means </a:t>
            </a:r>
            <a:r>
              <a:rPr lang="en-US" b="1" dirty="0" smtClean="0"/>
              <a:t>that from </a:t>
            </a:r>
            <a:r>
              <a:rPr lang="en-US" b="1" dirty="0" err="1" smtClean="0"/>
              <a:t>Kohath</a:t>
            </a:r>
            <a:r>
              <a:rPr lang="en-US" b="1" dirty="0" smtClean="0"/>
              <a:t> to </a:t>
            </a:r>
            <a:r>
              <a:rPr lang="en-US" b="1" dirty="0" err="1" smtClean="0"/>
              <a:t>Amram</a:t>
            </a:r>
            <a:r>
              <a:rPr lang="en-US" b="1" dirty="0" smtClean="0"/>
              <a:t> to Moses spanned at least 350 years. </a:t>
            </a:r>
          </a:p>
          <a:p>
            <a:pPr lvl="0"/>
            <a:r>
              <a:rPr lang="en-US" dirty="0" err="1" smtClean="0"/>
              <a:t>Jochebed</a:t>
            </a:r>
            <a:r>
              <a:rPr lang="en-US" dirty="0" smtClean="0"/>
              <a:t>, </a:t>
            </a:r>
            <a:r>
              <a:rPr lang="en-US" dirty="0" err="1" smtClean="0"/>
              <a:t>Amram's</a:t>
            </a:r>
            <a:r>
              <a:rPr lang="en-US" dirty="0" smtClean="0"/>
              <a:t> wife, is described as a daughter of Levi (</a:t>
            </a:r>
            <a:r>
              <a:rPr lang="en-US" dirty="0" smtClean="0">
                <a:hlinkClick r:id="rId4"/>
              </a:rPr>
              <a:t>Num. 26:59</a:t>
            </a:r>
            <a:r>
              <a:rPr lang="en-US" dirty="0" smtClean="0"/>
              <a:t>) and as </a:t>
            </a:r>
            <a:r>
              <a:rPr lang="en-US" dirty="0" err="1" smtClean="0"/>
              <a:t>Amram's</a:t>
            </a:r>
            <a:r>
              <a:rPr lang="en-US" dirty="0" smtClean="0"/>
              <a:t> father's sister (</a:t>
            </a:r>
            <a:r>
              <a:rPr lang="en-US" dirty="0" smtClean="0">
                <a:hlinkClick r:id="rId5"/>
              </a:rPr>
              <a:t>Exod. 6:20</a:t>
            </a:r>
            <a:r>
              <a:rPr lang="en-US" dirty="0" smtClean="0"/>
              <a:t>). This means that she would have been born along with </a:t>
            </a:r>
            <a:r>
              <a:rPr lang="en-US" dirty="0" err="1" smtClean="0"/>
              <a:t>Kohath</a:t>
            </a:r>
            <a:r>
              <a:rPr lang="en-US" dirty="0" smtClean="0"/>
              <a:t> some 350 years before Moses!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571481"/>
            <a:ext cx="7551738" cy="5969020"/>
          </a:xfrm>
        </p:spPr>
        <p:txBody>
          <a:bodyPr/>
          <a:lstStyle/>
          <a:p>
            <a:r>
              <a:rPr lang="en-US" dirty="0" smtClean="0"/>
              <a:t>Intelligent design is the science that studies the signs of intelligence. </a:t>
            </a:r>
          </a:p>
          <a:p>
            <a:pPr>
              <a:buNone/>
            </a:pPr>
            <a:endParaRPr lang="en-US" dirty="0" smtClean="0"/>
          </a:p>
          <a:p>
            <a:r>
              <a:rPr lang="en-US" dirty="0" smtClean="0"/>
              <a:t>Intelligent Design is a strictly scientific theory devoid of religious or theological commitments</a:t>
            </a:r>
          </a:p>
          <a:p>
            <a:pPr>
              <a:buNone/>
            </a:pPr>
            <a:r>
              <a:rPr lang="en-AU" dirty="0" smtClean="0"/>
              <a:t>	(- but it clearly has theological implications as does Darwinism).</a:t>
            </a:r>
          </a:p>
          <a:p>
            <a:pPr>
              <a:buNone/>
            </a:pPr>
            <a:endParaRPr lang="en-US" dirty="0" smtClean="0"/>
          </a:p>
          <a:p>
            <a:r>
              <a:rPr lang="en-US" dirty="0" smtClean="0"/>
              <a:t>The design hypothesis most clearly accounts for the evidence of science and most especially the evidence gathered over the last 30 years. </a:t>
            </a:r>
          </a:p>
          <a:p>
            <a:pPr>
              <a:buNone/>
            </a:pPr>
            <a:endParaRPr lang="en-US" dirty="0" smtClean="0"/>
          </a:p>
          <a:p>
            <a:r>
              <a:rPr lang="en-US" dirty="0" smtClean="0"/>
              <a:t>It has considerable "explanatory power".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The descendents of </a:t>
            </a:r>
            <a:r>
              <a:rPr lang="en-US" dirty="0" err="1" smtClean="0"/>
              <a:t>Kohath</a:t>
            </a:r>
            <a:r>
              <a:rPr lang="en-US" dirty="0" smtClean="0"/>
              <a:t> at the time of Moses numbered 8,600 mean (</a:t>
            </a:r>
            <a:r>
              <a:rPr lang="en-US" dirty="0" smtClean="0">
                <a:hlinkClick r:id="rId2"/>
              </a:rPr>
              <a:t>Num. 3:27-28</a:t>
            </a:r>
            <a:r>
              <a:rPr lang="en-US" dirty="0" smtClean="0"/>
              <a:t>) of which 2,750 were between the ages of 30 and 50 (</a:t>
            </a:r>
            <a:r>
              <a:rPr lang="en-US" dirty="0" smtClean="0">
                <a:hlinkClick r:id="rId3"/>
              </a:rPr>
              <a:t>Num. 4:30</a:t>
            </a:r>
            <a:r>
              <a:rPr lang="en-US" dirty="0" smtClean="0"/>
              <a:t>). </a:t>
            </a:r>
          </a:p>
          <a:p>
            <a:pPr lvl="0"/>
            <a:r>
              <a:rPr lang="en-US" dirty="0" smtClean="0"/>
              <a:t>Moses is not listed among the descendents of </a:t>
            </a:r>
            <a:r>
              <a:rPr lang="en-US" dirty="0" err="1" smtClean="0"/>
              <a:t>Amram</a:t>
            </a:r>
            <a:r>
              <a:rPr lang="en-US" dirty="0" smtClean="0"/>
              <a:t> (</a:t>
            </a:r>
            <a:r>
              <a:rPr lang="en-US" dirty="0" smtClean="0">
                <a:hlinkClick r:id="rId4"/>
              </a:rPr>
              <a:t>1 Chron. 24:20</a:t>
            </a:r>
            <a:r>
              <a:rPr lang="en-US" dirty="0" smtClean="0"/>
              <a:t>). </a:t>
            </a:r>
          </a:p>
          <a:p>
            <a:pPr lvl="0"/>
            <a:r>
              <a:rPr lang="en-US" dirty="0" smtClean="0"/>
              <a:t>There were 12 generations connecting the patriarch Ephraim to Joshua, son of Nun.</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500043"/>
            <a:ext cx="7551738" cy="6040458"/>
          </a:xfrm>
        </p:spPr>
        <p:txBody>
          <a:bodyPr/>
          <a:lstStyle/>
          <a:p>
            <a:r>
              <a:rPr lang="en-US" sz="2000" dirty="0" smtClean="0"/>
              <a:t>Joshua, son of Nun, was also a part of the exodus and has his own genealogy (Numbers 13:8, 16; 1 Chronicles 7:20-27).  </a:t>
            </a:r>
          </a:p>
          <a:p>
            <a:r>
              <a:rPr lang="en-US" sz="2000" dirty="0" smtClean="0"/>
              <a:t>Both sets of genealogies span the same 430-year period (Exodus 12:40-41; Acts 7:6) from the sojourn to Egypt till the exodus from Egypt, yet one lists 4 generations and the other has 12.</a:t>
            </a:r>
          </a:p>
          <a:p>
            <a:endParaRPr lang="en-US" dirty="0"/>
          </a:p>
        </p:txBody>
      </p:sp>
      <p:pic>
        <p:nvPicPr>
          <p:cNvPr id="76802" name="Picture 2"/>
          <p:cNvPicPr>
            <a:picLocks noChangeAspect="1" noChangeArrowheads="1"/>
          </p:cNvPicPr>
          <p:nvPr/>
        </p:nvPicPr>
        <p:blipFill>
          <a:blip r:embed="rId2"/>
          <a:srcRect/>
          <a:stretch>
            <a:fillRect/>
          </a:stretch>
        </p:blipFill>
        <p:spPr bwMode="auto">
          <a:xfrm>
            <a:off x="1071538" y="2643182"/>
            <a:ext cx="7955228"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357167"/>
            <a:ext cx="7786713" cy="6183334"/>
          </a:xfrm>
        </p:spPr>
        <p:txBody>
          <a:bodyPr/>
          <a:lstStyle/>
          <a:p>
            <a:r>
              <a:rPr lang="en-AU" sz="2400" dirty="0" smtClean="0"/>
              <a:t>In 1 Chronicles 26:24 we read in a list of appointments made by King David (see 1 Chron. 24:3; 25:1; 26:26), that </a:t>
            </a:r>
            <a:r>
              <a:rPr lang="en-AU" sz="2400" dirty="0" err="1" smtClean="0"/>
              <a:t>Shebuel</a:t>
            </a:r>
            <a:r>
              <a:rPr lang="en-AU" sz="2400" u="sng" dirty="0" smtClean="0"/>
              <a:t> </a:t>
            </a:r>
            <a:r>
              <a:rPr lang="en-AU" sz="2400" dirty="0" smtClean="0"/>
              <a:t>the son of </a:t>
            </a:r>
            <a:r>
              <a:rPr lang="en-AU" sz="2400" dirty="0" err="1" smtClean="0"/>
              <a:t>Gershom</a:t>
            </a:r>
            <a:r>
              <a:rPr lang="en-AU" sz="2400" dirty="0" smtClean="0"/>
              <a:t>, the son of Moses, was ruler of the treasures; and again in 1 Chronicles 23:15, 16, we find it written, "The sons of Moses were </a:t>
            </a:r>
            <a:r>
              <a:rPr lang="en-AU" sz="2400" dirty="0" err="1" smtClean="0"/>
              <a:t>Gershom</a:t>
            </a:r>
            <a:r>
              <a:rPr lang="en-AU" sz="2400" dirty="0" smtClean="0"/>
              <a:t> and </a:t>
            </a:r>
            <a:r>
              <a:rPr lang="en-AU" sz="2400" dirty="0" err="1" smtClean="0"/>
              <a:t>Eliezer</a:t>
            </a:r>
            <a:r>
              <a:rPr lang="en-AU" sz="2400" dirty="0" smtClean="0"/>
              <a:t>. Of the sons of </a:t>
            </a:r>
            <a:r>
              <a:rPr lang="en-AU" sz="2400" dirty="0" err="1" smtClean="0"/>
              <a:t>Gershom</a:t>
            </a:r>
            <a:r>
              <a:rPr lang="en-AU" sz="2400" dirty="0" smtClean="0"/>
              <a:t> </a:t>
            </a:r>
            <a:r>
              <a:rPr lang="en-AU" sz="2400" dirty="0" err="1" smtClean="0"/>
              <a:t>Shebuel</a:t>
            </a:r>
            <a:r>
              <a:rPr lang="en-AU" sz="2400" dirty="0" smtClean="0"/>
              <a:t> was the chief." </a:t>
            </a:r>
          </a:p>
          <a:p>
            <a:r>
              <a:rPr lang="en-AU" sz="2400" dirty="0" smtClean="0"/>
              <a:t>Now it is absurd to suppose that the author of Chronicles was so grossly ignorant as to suppose that the grandson of Moses could be living in the reign of David </a:t>
            </a:r>
            <a:r>
              <a:rPr lang="en-AU" sz="2400" i="1" dirty="0" smtClean="0"/>
              <a:t>(approx. a 500 yr gap), </a:t>
            </a:r>
            <a:r>
              <a:rPr lang="en-AU" sz="2400" dirty="0" smtClean="0"/>
              <a:t>and appointed by him to a responsible office. </a:t>
            </a:r>
          </a:p>
          <a:p>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AU" sz="2400" dirty="0" smtClean="0"/>
              <a:t>Again, in the same connection (1 Chron. 26:31), we read that "among the </a:t>
            </a:r>
            <a:r>
              <a:rPr lang="en-AU" sz="2400" dirty="0" err="1" smtClean="0"/>
              <a:t>Hebronites</a:t>
            </a:r>
            <a:r>
              <a:rPr lang="en-AU" sz="2400" dirty="0" smtClean="0"/>
              <a:t> was </a:t>
            </a:r>
            <a:r>
              <a:rPr lang="en-AU" sz="2400" dirty="0" err="1" smtClean="0"/>
              <a:t>Jerijah</a:t>
            </a:r>
            <a:r>
              <a:rPr lang="en-AU" sz="2400" dirty="0" smtClean="0"/>
              <a:t> the chief;" and this </a:t>
            </a:r>
            <a:r>
              <a:rPr lang="en-AU" sz="2400" dirty="0" err="1" smtClean="0"/>
              <a:t>Jerijah</a:t>
            </a:r>
            <a:r>
              <a:rPr lang="en-AU" sz="2400" dirty="0" smtClean="0"/>
              <a:t>, or </a:t>
            </a:r>
            <a:r>
              <a:rPr lang="en-AU" sz="2400" dirty="0" err="1" smtClean="0"/>
              <a:t>Jeriah</a:t>
            </a:r>
            <a:r>
              <a:rPr lang="en-AU" sz="2400" dirty="0" smtClean="0"/>
              <a:t> (for the names are identical), was, according to 23:19, the first of the sons of Hebron, and Hebron was (v. 12) the son of </a:t>
            </a:r>
            <a:r>
              <a:rPr lang="en-AU" sz="2400" dirty="0" err="1" smtClean="0"/>
              <a:t>Kohath</a:t>
            </a:r>
            <a:r>
              <a:rPr lang="en-AU" sz="2400" dirty="0" smtClean="0"/>
              <a:t>, the son of Levi (v. 6). </a:t>
            </a:r>
          </a:p>
          <a:p>
            <a:r>
              <a:rPr lang="en-AU" sz="2400" dirty="0" smtClean="0"/>
              <a:t>So that if no contraction in the genealogical lists is allowed, we have the great-grandson of Levi holding a prominent office in the reign of David </a:t>
            </a:r>
            <a:r>
              <a:rPr lang="en-AU" sz="2400" i="1" dirty="0" smtClean="0"/>
              <a:t>	</a:t>
            </a:r>
          </a:p>
          <a:p>
            <a:pPr lvl="1"/>
            <a:r>
              <a:rPr lang="en-AU" sz="2400" i="1" dirty="0" smtClean="0"/>
              <a:t>3 generations spanning over 900 years</a:t>
            </a:r>
            <a:endParaRPr lang="en-US" sz="2400" i="1"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Another Problem: </a:t>
            </a:r>
            <a:endParaRPr lang="en-US" dirty="0"/>
          </a:p>
        </p:txBody>
      </p:sp>
      <p:sp>
        <p:nvSpPr>
          <p:cNvPr id="3" name="Content Placeholder 2"/>
          <p:cNvSpPr>
            <a:spLocks noGrp="1"/>
          </p:cNvSpPr>
          <p:nvPr>
            <p:ph idx="1"/>
          </p:nvPr>
        </p:nvSpPr>
        <p:spPr/>
        <p:txBody>
          <a:bodyPr/>
          <a:lstStyle/>
          <a:p>
            <a:pPr>
              <a:buNone/>
            </a:pPr>
            <a:r>
              <a:rPr lang="en-AU" dirty="0" smtClean="0"/>
              <a:t> Genesis 1:4,5 </a:t>
            </a:r>
          </a:p>
          <a:p>
            <a:pPr>
              <a:buNone/>
            </a:pPr>
            <a:r>
              <a:rPr lang="en-AU" dirty="0" smtClean="0"/>
              <a:t>	Day used for 12 hours and 24 then in Gen 2:4 used for all of creation. </a:t>
            </a:r>
            <a:endParaRPr lang="en-US" dirty="0" smtClean="0"/>
          </a:p>
          <a:p>
            <a:r>
              <a:rPr lang="en-US" i="1" dirty="0" smtClean="0">
                <a:solidFill>
                  <a:srgbClr val="33CCFF"/>
                </a:solidFill>
              </a:rPr>
              <a:t>And God saw the light, that it was good; and God divided the light from the darkness. God called the light </a:t>
            </a:r>
            <a:r>
              <a:rPr lang="en-US" b="1" i="1" dirty="0" smtClean="0">
                <a:solidFill>
                  <a:srgbClr val="FFFF00"/>
                </a:solidFill>
              </a:rPr>
              <a:t>Day</a:t>
            </a:r>
            <a:r>
              <a:rPr lang="en-US" i="1" dirty="0" smtClean="0">
                <a:solidFill>
                  <a:srgbClr val="33CCFF"/>
                </a:solidFill>
              </a:rPr>
              <a:t>, and the darkness He called Night. So the evening and the morning were the first day.</a:t>
            </a:r>
            <a:r>
              <a:rPr lang="en-US" i="1" dirty="0" smtClean="0"/>
              <a:t> </a:t>
            </a:r>
            <a:endParaRPr lang="en-US" dirty="0" smtClean="0"/>
          </a:p>
          <a:p>
            <a:r>
              <a:rPr lang="en-US" i="1" dirty="0" smtClean="0"/>
              <a:t>This is the history of the heavens and the earth when they were created, in the </a:t>
            </a:r>
            <a:r>
              <a:rPr lang="en-US" b="1" i="1" dirty="0" smtClean="0">
                <a:solidFill>
                  <a:srgbClr val="FFFF00"/>
                </a:solidFill>
              </a:rPr>
              <a:t>day</a:t>
            </a:r>
            <a:r>
              <a:rPr lang="en-US" i="1" dirty="0" smtClean="0"/>
              <a:t> that the </a:t>
            </a:r>
            <a:r>
              <a:rPr lang="en-US" i="1" cap="small" dirty="0" smtClean="0"/>
              <a:t>Lord</a:t>
            </a:r>
            <a:r>
              <a:rPr lang="en-US" i="1" dirty="0" smtClean="0"/>
              <a:t> God made the earth and the heavens</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smtClean="0"/>
              <a:t>Young Earth Creationists  use Ex 20:9-11 to suggest a parallel yet in 1 John 3:16</a:t>
            </a:r>
            <a:r>
              <a:rPr lang="en-US" sz="2400" dirty="0" smtClean="0"/>
              <a:t/>
            </a:r>
            <a:br>
              <a:rPr lang="en-US" sz="2400" dirty="0" smtClean="0"/>
            </a:br>
            <a:endParaRPr lang="en-US" sz="2400" dirty="0"/>
          </a:p>
        </p:txBody>
      </p:sp>
      <p:sp>
        <p:nvSpPr>
          <p:cNvPr id="3" name="Content Placeholder 2"/>
          <p:cNvSpPr>
            <a:spLocks noGrp="1"/>
          </p:cNvSpPr>
          <p:nvPr>
            <p:ph idx="1"/>
          </p:nvPr>
        </p:nvSpPr>
        <p:spPr>
          <a:xfrm>
            <a:off x="1235075" y="1285861"/>
            <a:ext cx="7551738" cy="5254640"/>
          </a:xfrm>
        </p:spPr>
        <p:txBody>
          <a:bodyPr/>
          <a:lstStyle/>
          <a:p>
            <a:pPr>
              <a:buNone/>
            </a:pPr>
            <a:r>
              <a:rPr lang="en-AU" i="1" dirty="0" smtClean="0">
                <a:solidFill>
                  <a:srgbClr val="33CCFF"/>
                </a:solidFill>
              </a:rPr>
              <a:t>	</a:t>
            </a:r>
            <a:r>
              <a:rPr lang="en-US" i="1" dirty="0" smtClean="0">
                <a:solidFill>
                  <a:srgbClr val="33CCFF"/>
                </a:solidFill>
              </a:rPr>
              <a:t>Six days you shall labor and do all your work, but the seventh day is the Sabbath of the </a:t>
            </a:r>
            <a:r>
              <a:rPr lang="en-US" i="1" cap="small" dirty="0" smtClean="0">
                <a:solidFill>
                  <a:srgbClr val="33CCFF"/>
                </a:solidFill>
              </a:rPr>
              <a:t>Lord</a:t>
            </a:r>
            <a:r>
              <a:rPr lang="en-US" i="1" dirty="0" smtClean="0">
                <a:solidFill>
                  <a:srgbClr val="33CCFF"/>
                </a:solidFill>
              </a:rPr>
              <a:t> your God…..  For in six days the </a:t>
            </a:r>
            <a:r>
              <a:rPr lang="en-US" i="1" cap="small" dirty="0" smtClean="0">
                <a:solidFill>
                  <a:srgbClr val="33CCFF"/>
                </a:solidFill>
              </a:rPr>
              <a:t>Lord</a:t>
            </a:r>
            <a:r>
              <a:rPr lang="en-US" i="1" dirty="0" smtClean="0">
                <a:solidFill>
                  <a:srgbClr val="33CCFF"/>
                </a:solidFill>
              </a:rPr>
              <a:t> made the heavens and the earth, the sea, and all that is in them, and rested the seventh day. Therefore the </a:t>
            </a:r>
            <a:r>
              <a:rPr lang="en-US" i="1" cap="small" dirty="0" smtClean="0">
                <a:solidFill>
                  <a:srgbClr val="33CCFF"/>
                </a:solidFill>
              </a:rPr>
              <a:t>Lord</a:t>
            </a:r>
            <a:r>
              <a:rPr lang="en-US" i="1" dirty="0" smtClean="0">
                <a:solidFill>
                  <a:srgbClr val="33CCFF"/>
                </a:solidFill>
              </a:rPr>
              <a:t> blessed the Sabbath day and hallowed it.</a:t>
            </a:r>
          </a:p>
          <a:p>
            <a:r>
              <a:rPr lang="en-US" dirty="0" smtClean="0"/>
              <a:t>By this we know love, that he laid down his life for us; and we ought to lay down our lives for the brethren.</a:t>
            </a:r>
          </a:p>
          <a:p>
            <a:r>
              <a:rPr lang="en-AU" dirty="0" smtClean="0"/>
              <a:t>1</a:t>
            </a:r>
            <a:r>
              <a:rPr lang="en-AU" baseline="30000" dirty="0" smtClean="0"/>
              <a:t>st</a:t>
            </a:r>
            <a:r>
              <a:rPr lang="en-AU" dirty="0" smtClean="0"/>
              <a:t> laying down and 2</a:t>
            </a:r>
            <a:r>
              <a:rPr lang="en-AU" baseline="30000" dirty="0" smtClean="0"/>
              <a:t>nd</a:t>
            </a:r>
            <a:r>
              <a:rPr lang="en-AU" dirty="0" smtClean="0"/>
              <a:t> are not the same – the greater forms a pattern for the </a:t>
            </a:r>
            <a:r>
              <a:rPr lang="en-AU" dirty="0" err="1" smtClean="0"/>
              <a:t>lessor</a:t>
            </a:r>
            <a:r>
              <a:rPr lang="en-AU" dirty="0" smtClean="0"/>
              <a:t> – similarly with creation and Israel’s weekly calendar.</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Also look at how much more happened on the 6</a:t>
            </a:r>
            <a:r>
              <a:rPr lang="en-AU" sz="2800" baseline="30000" dirty="0" smtClean="0"/>
              <a:t>th</a:t>
            </a:r>
            <a:r>
              <a:rPr lang="en-AU" sz="2800" dirty="0" smtClean="0"/>
              <a:t> day:</a:t>
            </a:r>
            <a:endParaRPr lang="en-US" sz="2800" dirty="0"/>
          </a:p>
        </p:txBody>
      </p:sp>
      <p:sp>
        <p:nvSpPr>
          <p:cNvPr id="3" name="Content Placeholder 2"/>
          <p:cNvSpPr>
            <a:spLocks noGrp="1"/>
          </p:cNvSpPr>
          <p:nvPr>
            <p:ph idx="1"/>
          </p:nvPr>
        </p:nvSpPr>
        <p:spPr/>
        <p:txBody>
          <a:bodyPr/>
          <a:lstStyle/>
          <a:p>
            <a:pPr>
              <a:buNone/>
            </a:pPr>
            <a:r>
              <a:rPr lang="en-AU" dirty="0" smtClean="0"/>
              <a:t>	</a:t>
            </a:r>
          </a:p>
          <a:p>
            <a:pPr>
              <a:buFont typeface="Wingdings" pitchFamily="2" charset="2"/>
              <a:buChar char="Ø"/>
            </a:pPr>
            <a:r>
              <a:rPr lang="en-AU" dirty="0" smtClean="0"/>
              <a:t>	after a long procession of animals, </a:t>
            </a:r>
          </a:p>
          <a:p>
            <a:pPr>
              <a:buFont typeface="Wingdings" pitchFamily="2" charset="2"/>
              <a:buChar char="Ø"/>
            </a:pPr>
            <a:r>
              <a:rPr lang="en-AU" dirty="0" smtClean="0"/>
              <a:t>	no helper for Adam, Adam was lonely</a:t>
            </a:r>
          </a:p>
          <a:p>
            <a:pPr>
              <a:buFont typeface="Wingdings" pitchFamily="2" charset="2"/>
              <a:buChar char="Ø"/>
            </a:pPr>
            <a:r>
              <a:rPr lang="en-AU" dirty="0" smtClean="0"/>
              <a:t>	he was put to sleep and Eve created, …</a:t>
            </a:r>
          </a:p>
          <a:p>
            <a:pPr>
              <a:buNone/>
            </a:pPr>
            <a:r>
              <a:rPr lang="en-AU" dirty="0" smtClean="0"/>
              <a:t>	</a:t>
            </a:r>
          </a:p>
          <a:p>
            <a:pPr>
              <a:buNone/>
            </a:pPr>
            <a:r>
              <a:rPr lang="en-AU" dirty="0" smtClean="0"/>
              <a:t>Gen 2:23 </a:t>
            </a:r>
          </a:p>
          <a:p>
            <a:pPr>
              <a:buNone/>
            </a:pPr>
            <a:r>
              <a:rPr lang="en-AU" dirty="0" smtClean="0"/>
              <a:t>	…at last … - meaning now, at length </a:t>
            </a:r>
          </a:p>
          <a:p>
            <a:pPr>
              <a:buNone/>
            </a:pPr>
            <a:r>
              <a:rPr lang="en-AU" dirty="0" smtClean="0"/>
              <a:t>	– Adam had been waiting a long time.</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AU" sz="2400" b="1" dirty="0" smtClean="0"/>
              <a:t>Days of Divine Fiat:</a:t>
            </a:r>
            <a:r>
              <a:rPr lang="en-US" dirty="0" smtClean="0"/>
              <a:t/>
            </a:r>
            <a:br>
              <a:rPr lang="en-US" dirty="0" smtClean="0"/>
            </a:br>
            <a:endParaRPr lang="en-US" dirty="0"/>
          </a:p>
        </p:txBody>
      </p:sp>
      <p:sp>
        <p:nvSpPr>
          <p:cNvPr id="3" name="Content Placeholder 2"/>
          <p:cNvSpPr>
            <a:spLocks noGrp="1"/>
          </p:cNvSpPr>
          <p:nvPr>
            <p:ph idx="1"/>
          </p:nvPr>
        </p:nvSpPr>
        <p:spPr>
          <a:xfrm>
            <a:off x="1214414" y="785794"/>
            <a:ext cx="7551738" cy="5468954"/>
          </a:xfrm>
        </p:spPr>
        <p:txBody>
          <a:bodyPr/>
          <a:lstStyle/>
          <a:p>
            <a:pPr>
              <a:buNone/>
            </a:pPr>
            <a:r>
              <a:rPr lang="en-AU" sz="2000" dirty="0" smtClean="0"/>
              <a:t>1902 F H Capron </a:t>
            </a:r>
          </a:p>
          <a:p>
            <a:pPr>
              <a:buNone/>
            </a:pPr>
            <a:r>
              <a:rPr lang="en-AU" sz="2000" dirty="0" smtClean="0"/>
              <a:t>	The 6 days are days when God issued his creative commands or fiats.  </a:t>
            </a:r>
          </a:p>
          <a:p>
            <a:pPr>
              <a:buNone/>
            </a:pPr>
            <a:endParaRPr lang="en-US" sz="2000" dirty="0" smtClean="0"/>
          </a:p>
          <a:p>
            <a:pPr>
              <a:buNone/>
            </a:pPr>
            <a:r>
              <a:rPr lang="en-AU" sz="2000" dirty="0" smtClean="0"/>
              <a:t> </a:t>
            </a:r>
            <a:endParaRPr lang="en-US" sz="2000" dirty="0" smtClean="0"/>
          </a:p>
          <a:p>
            <a:pPr>
              <a:buNone/>
            </a:pPr>
            <a:r>
              <a:rPr lang="en-AU" sz="2000" dirty="0" smtClean="0"/>
              <a:t>	</a:t>
            </a:r>
            <a:endParaRPr lang="en-US" sz="2000" dirty="0"/>
          </a:p>
        </p:txBody>
      </p:sp>
      <p:sp>
        <p:nvSpPr>
          <p:cNvPr id="4" name="Content Placeholder 2"/>
          <p:cNvSpPr txBox="1">
            <a:spLocks/>
          </p:cNvSpPr>
          <p:nvPr/>
        </p:nvSpPr>
        <p:spPr bwMode="auto">
          <a:xfrm>
            <a:off x="1000100" y="2285992"/>
            <a:ext cx="8358246" cy="535785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1313" marR="0" lvl="0" indent="-341313" algn="l" defTabSz="914400" rtl="0" eaLnBrk="1" fontAlgn="base" latinLnBrk="0" hangingPunct="1">
              <a:lnSpc>
                <a:spcPct val="100000"/>
              </a:lnSpc>
              <a:spcBef>
                <a:spcPct val="20000"/>
              </a:spcBef>
              <a:spcAft>
                <a:spcPct val="0"/>
              </a:spcAft>
              <a:buClrTx/>
              <a:buSzTx/>
              <a:buFontTx/>
              <a:buNone/>
              <a:tabLst/>
              <a:defRPr/>
            </a:pPr>
            <a:r>
              <a:rPr kumimoji="0" lang="en-AU" sz="2500" b="0" i="0" u="none" strike="noStrike" kern="0" cap="none" spc="0" normalizeH="0" baseline="0" noProof="0" dirty="0" smtClean="0">
                <a:ln>
                  <a:noFill/>
                </a:ln>
                <a:solidFill>
                  <a:srgbClr val="66CCFF"/>
                </a:solidFill>
                <a:effectLst/>
                <a:uLnTx/>
                <a:uFillTx/>
                <a:latin typeface="+mn-lt"/>
                <a:ea typeface="+mn-ea"/>
                <a:cs typeface="+mn-cs"/>
              </a:rPr>
              <a:t>	By </a:t>
            </a:r>
            <a:r>
              <a:rPr kumimoji="0" lang="en-AU" sz="2500" b="0" i="1" u="none" strike="noStrike" kern="0" cap="none" spc="0" normalizeH="0" baseline="0" noProof="0" dirty="0" smtClean="0">
                <a:ln>
                  <a:noFill/>
                </a:ln>
                <a:solidFill>
                  <a:srgbClr val="66CCFF"/>
                </a:solidFill>
                <a:effectLst/>
                <a:uLnTx/>
                <a:uFillTx/>
                <a:latin typeface="+mn-lt"/>
                <a:ea typeface="+mn-ea"/>
                <a:cs typeface="+mn-cs"/>
              </a:rPr>
              <a:t>the </a:t>
            </a:r>
            <a:r>
              <a:rPr kumimoji="0" lang="en-AU" sz="2500" b="1" i="1" u="none" strike="noStrike" kern="0" cap="none" spc="0" normalizeH="0" baseline="0" noProof="0" dirty="0" smtClean="0">
                <a:ln>
                  <a:noFill/>
                </a:ln>
                <a:solidFill>
                  <a:srgbClr val="66CCFF"/>
                </a:solidFill>
                <a:effectLst/>
                <a:uLnTx/>
                <a:uFillTx/>
                <a:latin typeface="+mn-lt"/>
                <a:ea typeface="+mn-ea"/>
                <a:cs typeface="+mn-cs"/>
              </a:rPr>
              <a:t>word of the LORD</a:t>
            </a:r>
            <a:r>
              <a:rPr kumimoji="0" lang="en-AU" sz="2500" b="1" i="0" u="none" strike="noStrike" kern="0" cap="none" spc="0" normalizeH="0" baseline="0" noProof="0" dirty="0" smtClean="0">
                <a:ln>
                  <a:noFill/>
                </a:ln>
                <a:solidFill>
                  <a:srgbClr val="66CCFF"/>
                </a:solidFill>
                <a:effectLst/>
                <a:uLnTx/>
                <a:uFillTx/>
                <a:latin typeface="+mn-lt"/>
                <a:ea typeface="+mn-ea"/>
                <a:cs typeface="+mn-cs"/>
              </a:rPr>
              <a:t> </a:t>
            </a:r>
            <a:r>
              <a:rPr kumimoji="0" lang="en-AU" sz="2500" b="0" i="0" u="none" strike="noStrike" kern="0" cap="none" spc="0" normalizeH="0" baseline="0" noProof="0" dirty="0" smtClean="0">
                <a:ln>
                  <a:noFill/>
                </a:ln>
                <a:solidFill>
                  <a:srgbClr val="66CCFF"/>
                </a:solidFill>
                <a:effectLst/>
                <a:uLnTx/>
                <a:uFillTx/>
                <a:latin typeface="+mn-lt"/>
                <a:ea typeface="+mn-ea"/>
                <a:cs typeface="+mn-cs"/>
              </a:rPr>
              <a:t>the heavens were made, and all their host by the breath of his mouth.</a:t>
            </a:r>
            <a:endParaRPr kumimoji="0" lang="en-US" sz="2500" b="0" i="0" u="none" strike="noStrike" kern="0" cap="none" spc="0" normalizeH="0" baseline="0" noProof="0" dirty="0" smtClean="0">
              <a:ln>
                <a:noFill/>
              </a:ln>
              <a:solidFill>
                <a:srgbClr val="66CCFF"/>
              </a:solidFill>
              <a:effectLst/>
              <a:uLnTx/>
              <a:uFillTx/>
              <a:latin typeface="+mn-lt"/>
              <a:ea typeface="+mn-ea"/>
              <a:cs typeface="+mn-cs"/>
            </a:endParaRPr>
          </a:p>
          <a:p>
            <a:pPr marL="341313" marR="0" lvl="0" indent="-341313" algn="l" defTabSz="914400" rtl="0" eaLnBrk="1" fontAlgn="base" latinLnBrk="0" hangingPunct="1">
              <a:lnSpc>
                <a:spcPct val="100000"/>
              </a:lnSpc>
              <a:spcBef>
                <a:spcPct val="20000"/>
              </a:spcBef>
              <a:spcAft>
                <a:spcPct val="0"/>
              </a:spcAft>
              <a:buClrTx/>
              <a:buSzTx/>
              <a:buFontTx/>
              <a:buNone/>
              <a:tabLst/>
              <a:defRPr/>
            </a:pPr>
            <a:r>
              <a:rPr kumimoji="0" lang="en-AU" sz="2500" b="0" i="0" u="none" strike="noStrike" kern="0" cap="none" spc="0" normalizeH="0" baseline="0" noProof="0" dirty="0" smtClean="0">
                <a:ln>
                  <a:noFill/>
                </a:ln>
                <a:solidFill>
                  <a:srgbClr val="66CCFF"/>
                </a:solidFill>
                <a:effectLst/>
                <a:uLnTx/>
                <a:uFillTx/>
                <a:latin typeface="+mn-lt"/>
                <a:ea typeface="+mn-ea"/>
                <a:cs typeface="+mn-cs"/>
              </a:rPr>
              <a:t>	For </a:t>
            </a:r>
            <a:r>
              <a:rPr kumimoji="0" lang="en-AU" sz="2500" b="0" i="1" u="none" strike="noStrike" kern="0" cap="none" spc="0" normalizeH="0" baseline="0" noProof="0" dirty="0" smtClean="0">
                <a:ln>
                  <a:noFill/>
                </a:ln>
                <a:solidFill>
                  <a:srgbClr val="66CCFF"/>
                </a:solidFill>
                <a:effectLst/>
                <a:uLnTx/>
                <a:uFillTx/>
                <a:latin typeface="+mn-lt"/>
                <a:ea typeface="+mn-ea"/>
                <a:cs typeface="+mn-cs"/>
              </a:rPr>
              <a:t>he spoke</a:t>
            </a:r>
            <a:r>
              <a:rPr kumimoji="0" lang="en-AU" sz="2500" b="0" i="0" u="none" strike="noStrike" kern="0" cap="none" spc="0" normalizeH="0" baseline="0" noProof="0" dirty="0" smtClean="0">
                <a:ln>
                  <a:noFill/>
                </a:ln>
                <a:solidFill>
                  <a:srgbClr val="66CCFF"/>
                </a:solidFill>
                <a:effectLst/>
                <a:uLnTx/>
                <a:uFillTx/>
                <a:latin typeface="+mn-lt"/>
                <a:ea typeface="+mn-ea"/>
                <a:cs typeface="+mn-cs"/>
              </a:rPr>
              <a:t>, and it came to be;</a:t>
            </a:r>
            <a:endParaRPr kumimoji="0" lang="en-US" sz="2500" b="0" i="0" u="none" strike="noStrike" kern="0" cap="none" spc="0" normalizeH="0" baseline="0" noProof="0" dirty="0" smtClean="0">
              <a:ln>
                <a:noFill/>
              </a:ln>
              <a:solidFill>
                <a:srgbClr val="66CCFF"/>
              </a:solidFill>
              <a:effectLst/>
              <a:uLnTx/>
              <a:uFillTx/>
              <a:latin typeface="+mn-lt"/>
              <a:ea typeface="+mn-ea"/>
              <a:cs typeface="+mn-cs"/>
            </a:endParaRPr>
          </a:p>
          <a:p>
            <a:pPr marL="341313" marR="0" lvl="0" indent="-341313" algn="l" defTabSz="914400" rtl="0" eaLnBrk="1" fontAlgn="base" latinLnBrk="0" hangingPunct="1">
              <a:lnSpc>
                <a:spcPct val="100000"/>
              </a:lnSpc>
              <a:spcBef>
                <a:spcPct val="20000"/>
              </a:spcBef>
              <a:spcAft>
                <a:spcPct val="0"/>
              </a:spcAft>
              <a:buClrTx/>
              <a:buSzTx/>
              <a:buFontTx/>
              <a:buNone/>
              <a:tabLst/>
              <a:defRPr/>
            </a:pPr>
            <a:r>
              <a:rPr kumimoji="0" lang="en-AU" sz="2500" b="0" i="1" u="none" strike="noStrike" kern="0" cap="none" spc="0" normalizeH="0" baseline="0" noProof="0" dirty="0" smtClean="0">
                <a:ln>
                  <a:noFill/>
                </a:ln>
                <a:solidFill>
                  <a:srgbClr val="66CCFF"/>
                </a:solidFill>
                <a:effectLst/>
                <a:uLnTx/>
                <a:uFillTx/>
                <a:latin typeface="+mn-lt"/>
                <a:ea typeface="+mn-ea"/>
                <a:cs typeface="+mn-cs"/>
              </a:rPr>
              <a:t>	he commanded</a:t>
            </a:r>
            <a:r>
              <a:rPr kumimoji="0" lang="en-AU" sz="2500" b="0" i="0" u="none" strike="noStrike" kern="0" cap="none" spc="0" normalizeH="0" baseline="0" noProof="0" dirty="0" smtClean="0">
                <a:ln>
                  <a:noFill/>
                </a:ln>
                <a:solidFill>
                  <a:srgbClr val="66CCFF"/>
                </a:solidFill>
                <a:effectLst/>
                <a:uLnTx/>
                <a:uFillTx/>
                <a:latin typeface="+mn-lt"/>
                <a:ea typeface="+mn-ea"/>
                <a:cs typeface="+mn-cs"/>
              </a:rPr>
              <a:t>, and it stood forth</a:t>
            </a:r>
            <a:r>
              <a:rPr kumimoji="0" lang="en-AU" sz="2500" b="0" i="0" u="none" strike="noStrike" kern="0" cap="none" spc="0" normalizeH="0" baseline="0" noProof="0" dirty="0" smtClean="0">
                <a:ln>
                  <a:noFill/>
                </a:ln>
                <a:solidFill>
                  <a:srgbClr val="FFFFFF"/>
                </a:solidFill>
                <a:effectLst/>
                <a:uLnTx/>
                <a:uFillTx/>
                <a:latin typeface="+mn-lt"/>
                <a:ea typeface="+mn-ea"/>
                <a:cs typeface="+mn-cs"/>
              </a:rPr>
              <a:t>. </a:t>
            </a:r>
            <a:r>
              <a:rPr kumimoji="0" lang="en-AU" sz="2000" b="0" i="0" u="none" strike="noStrike" kern="0" cap="none" spc="0" normalizeH="0" baseline="0" noProof="0" dirty="0" smtClean="0">
                <a:ln>
                  <a:noFill/>
                </a:ln>
                <a:solidFill>
                  <a:srgbClr val="FFFFFF"/>
                </a:solidFill>
                <a:effectLst/>
                <a:uLnTx/>
                <a:uFillTx/>
                <a:latin typeface="+mn-lt"/>
                <a:ea typeface="+mn-ea"/>
                <a:cs typeface="+mn-cs"/>
              </a:rPr>
              <a:t>(Psalm 33.6, 9.)</a:t>
            </a:r>
          </a:p>
          <a:p>
            <a:pPr marL="341313" marR="0" lvl="0" indent="-341313" algn="l" defTabSz="914400" rtl="0" eaLnBrk="1" fontAlgn="base" latinLnBrk="0" hangingPunct="1">
              <a:lnSpc>
                <a:spcPct val="100000"/>
              </a:lnSpc>
              <a:spcBef>
                <a:spcPct val="20000"/>
              </a:spcBef>
              <a:spcAft>
                <a:spcPct val="0"/>
              </a:spcAft>
              <a:buClrTx/>
              <a:buSzTx/>
              <a:buFontTx/>
              <a:buNone/>
              <a:tabLst/>
              <a:defRPr/>
            </a:pPr>
            <a:r>
              <a:rPr kumimoji="0" lang="en-AU" sz="2500" b="0" i="1" u="none" strike="noStrike" kern="0" cap="none" spc="0" normalizeH="0" baseline="0" noProof="0" dirty="0" smtClean="0">
                <a:ln>
                  <a:noFill/>
                </a:ln>
                <a:solidFill>
                  <a:srgbClr val="66CCFF"/>
                </a:solidFill>
                <a:effectLst/>
                <a:uLnTx/>
                <a:uFillTx/>
                <a:latin typeface="+mn-lt"/>
                <a:ea typeface="+mn-ea"/>
                <a:cs typeface="+mn-cs"/>
              </a:rPr>
              <a:t>	He </a:t>
            </a:r>
            <a:r>
              <a:rPr kumimoji="0" lang="en-AU" sz="2500" b="1" i="1" u="none" strike="noStrike" kern="0" cap="none" spc="0" normalizeH="0" baseline="0" noProof="0" dirty="0" smtClean="0">
                <a:ln>
                  <a:noFill/>
                </a:ln>
                <a:solidFill>
                  <a:srgbClr val="66CCFF"/>
                </a:solidFill>
                <a:effectLst/>
                <a:uLnTx/>
                <a:uFillTx/>
                <a:latin typeface="+mn-lt"/>
                <a:ea typeface="+mn-ea"/>
                <a:cs typeface="+mn-cs"/>
              </a:rPr>
              <a:t>commanded</a:t>
            </a:r>
            <a:r>
              <a:rPr kumimoji="0" lang="en-AU" sz="2500" b="0" i="0" u="none" strike="noStrike" kern="0" cap="none" spc="0" normalizeH="0" baseline="0" noProof="0" dirty="0" smtClean="0">
                <a:ln>
                  <a:noFill/>
                </a:ln>
                <a:solidFill>
                  <a:srgbClr val="66CCFF"/>
                </a:solidFill>
                <a:effectLst/>
                <a:uLnTx/>
                <a:uFillTx/>
                <a:latin typeface="+mn-lt"/>
                <a:ea typeface="+mn-ea"/>
                <a:cs typeface="+mn-cs"/>
              </a:rPr>
              <a:t> and they were created</a:t>
            </a:r>
            <a:r>
              <a:rPr kumimoji="0" lang="en-AU" sz="2500" b="0" i="0" u="none" strike="noStrike" kern="0" cap="none" spc="0" normalizeH="0" baseline="0" noProof="0" dirty="0" smtClean="0">
                <a:ln>
                  <a:noFill/>
                </a:ln>
                <a:solidFill>
                  <a:srgbClr val="FFFFFF"/>
                </a:solidFill>
                <a:effectLst/>
                <a:uLnTx/>
                <a:uFillTx/>
                <a:latin typeface="+mn-lt"/>
                <a:ea typeface="+mn-ea"/>
                <a:cs typeface="+mn-cs"/>
              </a:rPr>
              <a:t>. </a:t>
            </a:r>
            <a:r>
              <a:rPr kumimoji="0" lang="en-AU" sz="2000" b="0" i="0" u="none" strike="noStrike" kern="0" cap="none" spc="0" normalizeH="0" baseline="0" noProof="0" dirty="0" smtClean="0">
                <a:ln>
                  <a:noFill/>
                </a:ln>
                <a:solidFill>
                  <a:srgbClr val="FFFFFF"/>
                </a:solidFill>
                <a:effectLst/>
                <a:uLnTx/>
                <a:uFillTx/>
                <a:latin typeface="+mn-lt"/>
                <a:ea typeface="+mn-ea"/>
                <a:cs typeface="+mn-cs"/>
              </a:rPr>
              <a:t>(Psalm 148.5.)</a:t>
            </a:r>
            <a:endParaRPr kumimoji="0" lang="en-US" sz="2000" b="0" i="0" u="none" strike="noStrike" kern="0" cap="none" spc="0" normalizeH="0" baseline="0" noProof="0" dirty="0" smtClean="0">
              <a:ln>
                <a:noFill/>
              </a:ln>
              <a:solidFill>
                <a:srgbClr val="FFFFFF"/>
              </a:solidFill>
              <a:effectLst/>
              <a:uLnTx/>
              <a:uFillTx/>
              <a:latin typeface="+mn-lt"/>
              <a:ea typeface="+mn-ea"/>
              <a:cs typeface="+mn-cs"/>
            </a:endParaRPr>
          </a:p>
          <a:p>
            <a:pPr marL="341313" marR="0" lvl="0" indent="-341313" algn="l" defTabSz="914400" rtl="0" eaLnBrk="1" fontAlgn="base" latinLnBrk="0" hangingPunct="1">
              <a:lnSpc>
                <a:spcPct val="100000"/>
              </a:lnSpc>
              <a:spcBef>
                <a:spcPct val="20000"/>
              </a:spcBef>
              <a:spcAft>
                <a:spcPct val="0"/>
              </a:spcAft>
              <a:buClrTx/>
              <a:buSzTx/>
              <a:buFontTx/>
              <a:buNone/>
              <a:tabLst/>
              <a:defRPr/>
            </a:pPr>
            <a:r>
              <a:rPr kumimoji="0" lang="en-AU" sz="2500" b="0" i="0" u="none" strike="noStrike" kern="0" cap="none" spc="0" normalizeH="0" baseline="0" noProof="0" dirty="0" smtClean="0">
                <a:ln>
                  <a:noFill/>
                </a:ln>
                <a:solidFill>
                  <a:srgbClr val="66CCFF"/>
                </a:solidFill>
                <a:effectLst/>
                <a:uLnTx/>
                <a:uFillTx/>
                <a:latin typeface="+mn-lt"/>
                <a:ea typeface="+mn-ea"/>
                <a:cs typeface="+mn-cs"/>
              </a:rPr>
              <a:t>	By faith we understand that the world was created by </a:t>
            </a:r>
            <a:r>
              <a:rPr kumimoji="0" lang="en-AU" sz="2500" b="1" i="1" u="none" strike="noStrike" kern="0" cap="none" spc="0" normalizeH="0" baseline="0" noProof="0" dirty="0" smtClean="0">
                <a:ln>
                  <a:noFill/>
                </a:ln>
                <a:solidFill>
                  <a:srgbClr val="66CCFF"/>
                </a:solidFill>
                <a:effectLst/>
                <a:uLnTx/>
                <a:uFillTx/>
                <a:latin typeface="+mn-lt"/>
                <a:ea typeface="+mn-ea"/>
                <a:cs typeface="+mn-cs"/>
              </a:rPr>
              <a:t>the word of God</a:t>
            </a:r>
            <a:r>
              <a:rPr kumimoji="0" lang="en-AU" sz="2500" b="0" i="0" u="none" strike="noStrike" kern="0" cap="none" spc="0" normalizeH="0" baseline="0" noProof="0" dirty="0" smtClean="0">
                <a:ln>
                  <a:noFill/>
                </a:ln>
                <a:solidFill>
                  <a:srgbClr val="66CCFF"/>
                </a:solidFill>
                <a:effectLst/>
                <a:uLnTx/>
                <a:uFillTx/>
                <a:latin typeface="+mn-lt"/>
                <a:ea typeface="+mn-ea"/>
                <a:cs typeface="+mn-cs"/>
              </a:rPr>
              <a:t>. </a:t>
            </a:r>
            <a:r>
              <a:rPr kumimoji="0" lang="en-AU" sz="2000" b="0" i="0" u="none" strike="noStrike" kern="0" cap="none" spc="0" normalizeH="0" baseline="0" noProof="0" dirty="0" smtClean="0">
                <a:ln>
                  <a:noFill/>
                </a:ln>
                <a:solidFill>
                  <a:srgbClr val="FFFFFF"/>
                </a:solidFill>
                <a:effectLst/>
                <a:uLnTx/>
                <a:uFillTx/>
                <a:latin typeface="+mn-lt"/>
                <a:ea typeface="+mn-ea"/>
                <a:cs typeface="+mn-cs"/>
              </a:rPr>
              <a:t>(Hebrews 11.3.)</a:t>
            </a:r>
            <a:endParaRPr kumimoji="0" lang="en-US" sz="2000" b="0" i="0" u="none" strike="noStrike" kern="0" cap="none" spc="0" normalizeH="0" baseline="0" noProof="0" dirty="0" smtClean="0">
              <a:ln>
                <a:noFill/>
              </a:ln>
              <a:solidFill>
                <a:srgbClr val="FFFFFF"/>
              </a:solidFill>
              <a:effectLst/>
              <a:uLnTx/>
              <a:uFillTx/>
              <a:latin typeface="+mn-lt"/>
              <a:ea typeface="+mn-ea"/>
              <a:cs typeface="+mn-cs"/>
            </a:endParaRPr>
          </a:p>
          <a:p>
            <a:pPr marL="341313" marR="0" lvl="0" indent="-341313" algn="l" defTabSz="914400" rtl="0" eaLnBrk="1" fontAlgn="base" latinLnBrk="0" hangingPunct="1">
              <a:lnSpc>
                <a:spcPct val="100000"/>
              </a:lnSpc>
              <a:spcBef>
                <a:spcPct val="20000"/>
              </a:spcBef>
              <a:spcAft>
                <a:spcPct val="0"/>
              </a:spcAft>
              <a:buClrTx/>
              <a:buSzTx/>
              <a:buFontTx/>
              <a:buNone/>
              <a:tabLst/>
              <a:defRPr/>
            </a:pPr>
            <a:r>
              <a:rPr kumimoji="0" lang="en-AU" sz="2500" b="0" i="1" u="none" strike="noStrike" kern="0" cap="none" spc="0" normalizeH="0" baseline="0" noProof="0" dirty="0" smtClean="0">
                <a:ln>
                  <a:noFill/>
                </a:ln>
                <a:solidFill>
                  <a:srgbClr val="66CCFF"/>
                </a:solidFill>
                <a:effectLst/>
                <a:uLnTx/>
                <a:uFillTx/>
                <a:latin typeface="+mn-lt"/>
                <a:ea typeface="+mn-ea"/>
                <a:cs typeface="+mn-cs"/>
              </a:rPr>
              <a:t>	By the </a:t>
            </a:r>
            <a:r>
              <a:rPr kumimoji="0" lang="en-AU" sz="2500" b="1" i="1" u="none" strike="noStrike" kern="0" cap="none" spc="0" normalizeH="0" baseline="0" noProof="0" dirty="0" smtClean="0">
                <a:ln>
                  <a:noFill/>
                </a:ln>
                <a:solidFill>
                  <a:srgbClr val="66CCFF"/>
                </a:solidFill>
                <a:effectLst/>
                <a:uLnTx/>
                <a:uFillTx/>
                <a:latin typeface="+mn-lt"/>
                <a:ea typeface="+mn-ea"/>
                <a:cs typeface="+mn-cs"/>
              </a:rPr>
              <a:t>word of God </a:t>
            </a:r>
            <a:r>
              <a:rPr kumimoji="0" lang="en-AU" sz="2500" b="0" i="1" u="none" strike="noStrike" kern="0" cap="none" spc="0" normalizeH="0" baseline="0" noProof="0" dirty="0" smtClean="0">
                <a:ln>
                  <a:noFill/>
                </a:ln>
                <a:solidFill>
                  <a:srgbClr val="66CCFF"/>
                </a:solidFill>
                <a:effectLst/>
                <a:uLnTx/>
                <a:uFillTx/>
                <a:latin typeface="+mn-lt"/>
                <a:ea typeface="+mn-ea"/>
                <a:cs typeface="+mn-cs"/>
              </a:rPr>
              <a:t>heavens existed long ago, and an earth formed out of water. </a:t>
            </a:r>
            <a:r>
              <a:rPr kumimoji="0" lang="en-AU" sz="2500" b="0" i="0" u="none" strike="noStrike" kern="0" cap="none" spc="0" normalizeH="0" baseline="0" noProof="0" dirty="0" smtClean="0">
                <a:ln>
                  <a:noFill/>
                </a:ln>
                <a:solidFill>
                  <a:srgbClr val="FFFFFF"/>
                </a:solidFill>
                <a:effectLst/>
                <a:uLnTx/>
                <a:uFillTx/>
                <a:latin typeface="+mn-lt"/>
                <a:ea typeface="+mn-ea"/>
                <a:cs typeface="+mn-cs"/>
              </a:rPr>
              <a:t>(</a:t>
            </a:r>
            <a:r>
              <a:rPr kumimoji="0" lang="en-AU" sz="2000" b="0" i="0" u="none" strike="noStrike" kern="0" cap="none" spc="0" normalizeH="0" baseline="0" noProof="0" dirty="0" smtClean="0">
                <a:ln>
                  <a:noFill/>
                </a:ln>
                <a:solidFill>
                  <a:srgbClr val="FFFFFF"/>
                </a:solidFill>
                <a:effectLst/>
                <a:uLnTx/>
                <a:uFillTx/>
                <a:latin typeface="+mn-lt"/>
                <a:ea typeface="+mn-ea"/>
                <a:cs typeface="+mn-cs"/>
              </a:rPr>
              <a:t>2 Peter 3.5.)</a:t>
            </a:r>
            <a:endParaRPr kumimoji="0" lang="en-US" sz="2000" b="0" i="0" u="none" strike="noStrike" kern="0" cap="none" spc="0" normalizeH="0" baseline="0" noProof="0" dirty="0" smtClean="0">
              <a:ln>
                <a:noFill/>
              </a:ln>
              <a:solidFill>
                <a:srgbClr val="FFFFFF"/>
              </a:solidFill>
              <a:effectLst/>
              <a:uLnTx/>
              <a:uFillTx/>
              <a:latin typeface="+mn-lt"/>
              <a:ea typeface="+mn-ea"/>
              <a:cs typeface="+mn-cs"/>
            </a:endParaRPr>
          </a:p>
          <a:p>
            <a:pPr marL="341313" marR="0" lvl="0" indent="-341313" algn="l" defTabSz="914400" rtl="0" eaLnBrk="1" fontAlgn="base" latinLnBrk="0" hangingPunct="1">
              <a:lnSpc>
                <a:spcPct val="100000"/>
              </a:lnSpc>
              <a:spcBef>
                <a:spcPct val="20000"/>
              </a:spcBef>
              <a:spcAft>
                <a:spcPct val="0"/>
              </a:spcAft>
              <a:buClrTx/>
              <a:buSzTx/>
              <a:buFontTx/>
              <a:buChar char="•"/>
              <a:tabLst/>
              <a:defRPr/>
            </a:pPr>
            <a:endParaRPr kumimoji="0" lang="en-US" sz="2500" b="0" i="0" u="none" strike="noStrike" kern="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571481"/>
            <a:ext cx="7786713" cy="5969020"/>
          </a:xfrm>
        </p:spPr>
        <p:txBody>
          <a:bodyPr/>
          <a:lstStyle/>
          <a:p>
            <a:r>
              <a:rPr lang="en-AU" sz="2400" dirty="0" smtClean="0"/>
              <a:t>We must not confuse these fiats of God with fiats uttered by a human ruler.</a:t>
            </a:r>
          </a:p>
          <a:p>
            <a:endParaRPr lang="en-US" sz="2400" dirty="0" smtClean="0"/>
          </a:p>
          <a:p>
            <a:pPr>
              <a:buNone/>
            </a:pPr>
            <a:r>
              <a:rPr lang="en-AU" sz="2400" dirty="0" smtClean="0"/>
              <a:t> </a:t>
            </a:r>
            <a:endParaRPr lang="en-US" sz="2400" dirty="0" smtClean="0"/>
          </a:p>
          <a:p>
            <a:r>
              <a:rPr lang="en-AU" sz="2400" dirty="0" smtClean="0"/>
              <a:t>In accordance with this principle, Paul was able to say that God  </a:t>
            </a:r>
            <a:r>
              <a:rPr lang="en-AU" sz="2400" i="1" dirty="0" smtClean="0">
                <a:solidFill>
                  <a:srgbClr val="66CCFF"/>
                </a:solidFill>
              </a:rPr>
              <a:t>'chose us in him before the foundation of the world’ </a:t>
            </a:r>
            <a:r>
              <a:rPr lang="en-AU" sz="2400" dirty="0" smtClean="0"/>
              <a:t>(Eph 1.4), even though, in literal fact, we did not then exist. </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571481"/>
            <a:ext cx="7551738" cy="5969020"/>
          </a:xfrm>
        </p:spPr>
        <p:txBody>
          <a:bodyPr/>
          <a:lstStyle/>
          <a:p>
            <a:r>
              <a:rPr lang="en-AU" sz="2800" dirty="0" smtClean="0"/>
              <a:t>In similar vein, Revelation 13.8 speaks of our names being </a:t>
            </a:r>
            <a:r>
              <a:rPr lang="en-AU" sz="2800" i="1" dirty="0" smtClean="0">
                <a:solidFill>
                  <a:srgbClr val="66CCFF"/>
                </a:solidFill>
              </a:rPr>
              <a:t>'written the foundation of the world'. </a:t>
            </a:r>
          </a:p>
          <a:p>
            <a:pPr>
              <a:buNone/>
            </a:pPr>
            <a:endParaRPr lang="en-AU" sz="2800" i="1" dirty="0" smtClean="0">
              <a:solidFill>
                <a:srgbClr val="66CCFF"/>
              </a:solidFill>
            </a:endParaRPr>
          </a:p>
          <a:p>
            <a:r>
              <a:rPr lang="en-AU" sz="2800" dirty="0" smtClean="0"/>
              <a:t>Again, God told the prophet Jeremiah, </a:t>
            </a:r>
            <a:r>
              <a:rPr lang="en-AU" sz="2800" i="1" dirty="0" smtClean="0">
                <a:solidFill>
                  <a:srgbClr val="66CCFF"/>
                </a:solidFill>
              </a:rPr>
              <a:t>'</a:t>
            </a:r>
            <a:r>
              <a:rPr lang="en-AU" sz="2800" b="1" i="1" dirty="0" smtClean="0">
                <a:solidFill>
                  <a:srgbClr val="66CCFF"/>
                </a:solidFill>
              </a:rPr>
              <a:t>Before</a:t>
            </a:r>
            <a:r>
              <a:rPr lang="en-AU" sz="2800" i="1" dirty="0" smtClean="0">
                <a:solidFill>
                  <a:srgbClr val="66CCFF"/>
                </a:solidFill>
              </a:rPr>
              <a:t> I formed you in the womb I knew you, and before I formed you in the womb I knew you, and before you were born I consecrated you.'</a:t>
            </a:r>
            <a:r>
              <a:rPr lang="en-AU" sz="2800" dirty="0" smtClean="0"/>
              <a:t> (Jeremiah 1.5.)</a:t>
            </a:r>
            <a:endParaRPr lang="en-US" sz="2800" dirty="0" smtClean="0"/>
          </a:p>
          <a:p>
            <a:pPr>
              <a:buNone/>
            </a:pP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138113"/>
            <a:ext cx="7826375" cy="1219185"/>
          </a:xfrm>
        </p:spPr>
        <p:txBody>
          <a:bodyPr/>
          <a:lstStyle/>
          <a:p>
            <a:r>
              <a:rPr lang="en-US" sz="3200" dirty="0" smtClean="0"/>
              <a:t>Intelligent design includes such fields as: </a:t>
            </a:r>
            <a:endParaRPr lang="en-US" sz="3200" dirty="0"/>
          </a:p>
        </p:txBody>
      </p:sp>
      <p:sp>
        <p:nvSpPr>
          <p:cNvPr id="3" name="Content Placeholder 2"/>
          <p:cNvSpPr>
            <a:spLocks noGrp="1"/>
          </p:cNvSpPr>
          <p:nvPr>
            <p:ph idx="1"/>
          </p:nvPr>
        </p:nvSpPr>
        <p:spPr>
          <a:xfrm>
            <a:off x="1071538" y="1584325"/>
            <a:ext cx="7715275" cy="4956175"/>
          </a:xfrm>
        </p:spPr>
        <p:txBody>
          <a:bodyPr/>
          <a:lstStyle/>
          <a:p>
            <a:pPr>
              <a:buNone/>
            </a:pPr>
            <a:r>
              <a:rPr lang="en-US" sz="2400" dirty="0" smtClean="0"/>
              <a:t>∙ Forensic Sciences, </a:t>
            </a:r>
          </a:p>
          <a:p>
            <a:pPr>
              <a:buNone/>
            </a:pPr>
            <a:r>
              <a:rPr lang="en-US" sz="2400" dirty="0" smtClean="0"/>
              <a:t>∙ Cryptanalysis, </a:t>
            </a:r>
          </a:p>
          <a:p>
            <a:pPr>
              <a:buNone/>
            </a:pPr>
            <a:r>
              <a:rPr lang="en-US" sz="2400" dirty="0" smtClean="0"/>
              <a:t>∙ Archaeology, </a:t>
            </a:r>
          </a:p>
          <a:p>
            <a:pPr>
              <a:buNone/>
            </a:pPr>
            <a:r>
              <a:rPr lang="en-US" sz="2400" dirty="0" smtClean="0"/>
              <a:t>∙ Arson investigation, </a:t>
            </a:r>
          </a:p>
          <a:p>
            <a:pPr>
              <a:buNone/>
            </a:pPr>
            <a:r>
              <a:rPr lang="en-US" sz="2400" dirty="0" smtClean="0"/>
              <a:t>∙ Copyright infringement and plagiarism, </a:t>
            </a:r>
          </a:p>
          <a:p>
            <a:pPr>
              <a:buNone/>
            </a:pPr>
            <a:r>
              <a:rPr lang="en-US" sz="2400" dirty="0" smtClean="0"/>
              <a:t>∙ The Search for Extra-Terrestrial 	</a:t>
            </a:r>
          </a:p>
          <a:p>
            <a:pPr>
              <a:buNone/>
            </a:pPr>
            <a:r>
              <a:rPr lang="en-US" sz="2400" dirty="0" smtClean="0"/>
              <a:t>	Intelligence  (SETI)</a:t>
            </a:r>
          </a:p>
          <a:p>
            <a:endParaRPr lang="en-US" sz="2400" dirty="0"/>
          </a:p>
        </p:txBody>
      </p:sp>
      <p:pic>
        <p:nvPicPr>
          <p:cNvPr id="27650" name="Picture 2" descr="C:\Documents and Settings\Administrator\My Documents\USB Documents 1\Intelligent Design\Session 1 files\huck2teachmarch.gif"/>
          <p:cNvPicPr>
            <a:picLocks noChangeAspect="1" noChangeArrowheads="1"/>
          </p:cNvPicPr>
          <p:nvPr/>
        </p:nvPicPr>
        <p:blipFill>
          <a:blip r:embed="rId2"/>
          <a:srcRect/>
          <a:stretch>
            <a:fillRect/>
          </a:stretch>
        </p:blipFill>
        <p:spPr bwMode="auto">
          <a:xfrm>
            <a:off x="5715008" y="3929066"/>
            <a:ext cx="3428992" cy="267527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It appears that from God's point of view, which is very different from ours, creation was virtually completed as soon as he had uttered his infallible fiats.</a:t>
            </a:r>
            <a:endParaRPr lang="en-US" dirty="0" smtClean="0"/>
          </a:p>
          <a:p>
            <a:endParaRPr lang="en-AU" dirty="0" smtClean="0"/>
          </a:p>
          <a:p>
            <a:r>
              <a:rPr lang="en-AU" dirty="0" smtClean="0"/>
              <a:t>The importance of this profound fact cannot be overemphasized. </a:t>
            </a: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u="sng" dirty="0" smtClean="0"/>
              <a:t>Parenthesis in Scripture:</a:t>
            </a:r>
            <a:r>
              <a:rPr lang="en-US" sz="3600" dirty="0" smtClean="0"/>
              <a:t/>
            </a:r>
            <a:br>
              <a:rPr lang="en-US" sz="3600" dirty="0" smtClean="0"/>
            </a:br>
            <a:endParaRPr lang="en-US" dirty="0"/>
          </a:p>
        </p:txBody>
      </p:sp>
      <p:sp>
        <p:nvSpPr>
          <p:cNvPr id="3" name="Content Placeholder 2"/>
          <p:cNvSpPr>
            <a:spLocks noGrp="1"/>
          </p:cNvSpPr>
          <p:nvPr>
            <p:ph idx="1"/>
          </p:nvPr>
        </p:nvSpPr>
        <p:spPr>
          <a:xfrm>
            <a:off x="1235075" y="1214423"/>
            <a:ext cx="7551738" cy="5326078"/>
          </a:xfrm>
        </p:spPr>
        <p:txBody>
          <a:bodyPr/>
          <a:lstStyle/>
          <a:p>
            <a:r>
              <a:rPr lang="en-AU" sz="2000" dirty="0" smtClean="0"/>
              <a:t>Another fact that impinges on our understanding of Genesis I is this: the writers of the Bible were much given to the use of parentheses. </a:t>
            </a:r>
          </a:p>
          <a:p>
            <a:r>
              <a:rPr lang="en-AU" sz="2000" dirty="0" smtClean="0"/>
              <a:t>That is to say, they would often insert a secondary thought into the middle of their primary message. Here is an example from the New Testament:</a:t>
            </a:r>
            <a:r>
              <a:rPr lang="en-AU" sz="2000" i="1" dirty="0" smtClean="0"/>
              <a:t> </a:t>
            </a:r>
          </a:p>
          <a:p>
            <a:pPr>
              <a:buNone/>
            </a:pPr>
            <a:endParaRPr lang="en-US" sz="2000" i="1" dirty="0" smtClean="0"/>
          </a:p>
          <a:p>
            <a:r>
              <a:rPr lang="en-AU" sz="2000" i="1" dirty="0" smtClean="0">
                <a:solidFill>
                  <a:srgbClr val="66CCFF"/>
                </a:solidFill>
              </a:rPr>
              <a:t>In those days Peter stood up among the brethren (the company of persons </a:t>
            </a:r>
            <a:r>
              <a:rPr lang="en-US" sz="2000" i="1" dirty="0" smtClean="0">
                <a:solidFill>
                  <a:srgbClr val="66CCFF"/>
                </a:solidFill>
              </a:rPr>
              <a:t> </a:t>
            </a:r>
            <a:r>
              <a:rPr lang="en-AU" sz="2000" i="1" dirty="0" smtClean="0">
                <a:solidFill>
                  <a:srgbClr val="66CCFF"/>
                </a:solidFill>
              </a:rPr>
              <a:t>was in all about a hundred and twenty), and said, 'Brethren …' </a:t>
            </a:r>
            <a:r>
              <a:rPr lang="en-AU" sz="2000" i="1" dirty="0" smtClean="0"/>
              <a:t>(Acts 1.15.)</a:t>
            </a:r>
            <a:endParaRPr lang="en-US" sz="2000" i="1" dirty="0" smtClean="0"/>
          </a:p>
          <a:p>
            <a:pPr>
              <a:buNone/>
            </a:pPr>
            <a:endParaRPr lang="en-US" sz="2000" dirty="0" smtClean="0"/>
          </a:p>
          <a:p>
            <a:r>
              <a:rPr lang="en-AU" sz="2000" dirty="0" smtClean="0"/>
              <a:t>Observe how the main sentence makes perfect sense if we read it on its own, ignoring the bit in brackets. Afterwards we can usefully go back and read the words in the brackets, as a separate but related thought.</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smtClean="0"/>
              <a:t>As </a:t>
            </a:r>
            <a:r>
              <a:rPr lang="en-AU" sz="2400" dirty="0" err="1" smtClean="0"/>
              <a:t>Bullinger</a:t>
            </a:r>
            <a:r>
              <a:rPr lang="en-AU" sz="2400" dirty="0" smtClean="0"/>
              <a:t> said of the first edition of the KJV:</a:t>
            </a:r>
            <a:r>
              <a:rPr lang="en-US" sz="2400" dirty="0" smtClean="0"/>
              <a:t/>
            </a:r>
            <a:br>
              <a:rPr lang="en-US" sz="2400" dirty="0" smtClean="0"/>
            </a:br>
            <a:endParaRPr lang="en-US" sz="2400" dirty="0"/>
          </a:p>
        </p:txBody>
      </p:sp>
      <p:sp>
        <p:nvSpPr>
          <p:cNvPr id="3" name="Content Placeholder 2"/>
          <p:cNvSpPr>
            <a:spLocks noGrp="1"/>
          </p:cNvSpPr>
          <p:nvPr>
            <p:ph idx="1"/>
          </p:nvPr>
        </p:nvSpPr>
        <p:spPr>
          <a:xfrm>
            <a:off x="1071538" y="1584325"/>
            <a:ext cx="7715275" cy="4956175"/>
          </a:xfrm>
        </p:spPr>
        <p:txBody>
          <a:bodyPr/>
          <a:lstStyle/>
          <a:p>
            <a:r>
              <a:rPr lang="en-AU" sz="2000" dirty="0" smtClean="0">
                <a:solidFill>
                  <a:srgbClr val="66CCFF"/>
                </a:solidFill>
              </a:rPr>
              <a:t>“The Edition of 1611 abounded in parentheses. In the subsequent editions there has been an increasing tendency to discard them; and to supply their place by commas; or to ignore them altogether.”</a:t>
            </a:r>
            <a:endParaRPr lang="en-US" sz="2000" dirty="0" smtClean="0">
              <a:solidFill>
                <a:srgbClr val="66CCFF"/>
              </a:solidFill>
            </a:endParaRPr>
          </a:p>
          <a:p>
            <a:pPr>
              <a:buNone/>
            </a:pPr>
            <a:endParaRPr lang="en-US" sz="2000" dirty="0" smtClean="0"/>
          </a:p>
          <a:p>
            <a:r>
              <a:rPr lang="en-AU" sz="2000" dirty="0" smtClean="0"/>
              <a:t>The fact remains that in the original text of the Bible there are a great many parentheses. Some of them are marked as such in Modern translations, others are not. And they go right back to the creation narrative. </a:t>
            </a:r>
          </a:p>
          <a:p>
            <a:endParaRPr 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000" dirty="0" smtClean="0"/>
              <a:t>The earliest one marked in the RSV is in Genesis , where a pair of dashes encloses a lengthy parenthesis:</a:t>
            </a:r>
            <a:r>
              <a:rPr lang="en-US" sz="2000" dirty="0" smtClean="0"/>
              <a:t/>
            </a:r>
            <a:br>
              <a:rPr lang="en-US" sz="2000" dirty="0" smtClean="0"/>
            </a:br>
            <a:endParaRPr lang="en-US" sz="2000" dirty="0"/>
          </a:p>
        </p:txBody>
      </p:sp>
      <p:sp>
        <p:nvSpPr>
          <p:cNvPr id="3" name="Content Placeholder 2"/>
          <p:cNvSpPr>
            <a:spLocks noGrp="1"/>
          </p:cNvSpPr>
          <p:nvPr>
            <p:ph idx="1"/>
          </p:nvPr>
        </p:nvSpPr>
        <p:spPr/>
        <p:txBody>
          <a:bodyPr/>
          <a:lstStyle/>
          <a:p>
            <a:r>
              <a:rPr lang="en-AU" sz="2000" i="1" dirty="0" smtClean="0"/>
              <a:t>In the day that the LORD God made the earth and the heavens, when no plant of the field was yet in the earth and no herb of the field had yet sprung up </a:t>
            </a:r>
            <a:r>
              <a:rPr lang="en-AU" sz="2000" i="1" dirty="0" smtClean="0">
                <a:solidFill>
                  <a:srgbClr val="66CCFF"/>
                </a:solidFill>
              </a:rPr>
              <a:t>-for the LORD God had not caused it to rain upon the earth, and there was no man to till the ground; but a mist went up from the earth and watered the whole face of the ground </a:t>
            </a:r>
            <a:r>
              <a:rPr lang="en-AU" sz="2000" i="1" dirty="0" smtClean="0"/>
              <a:t>-then the LORD God formed man of dust from the ground, and breathed into his nostrils the breath of life; and man became a living being. (Genesis 2.4-7)</a:t>
            </a:r>
            <a:endParaRPr lang="en-US" sz="2000" i="1"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smtClean="0"/>
              <a:t>The NIV also has a parenthesis in Genesis 2:</a:t>
            </a:r>
            <a:r>
              <a:rPr lang="en-US" sz="2400" dirty="0" smtClean="0"/>
              <a:t/>
            </a:r>
            <a:br>
              <a:rPr lang="en-US" sz="2400" dirty="0" smtClean="0"/>
            </a:br>
            <a:endParaRPr lang="en-US" sz="2400" dirty="0"/>
          </a:p>
        </p:txBody>
      </p:sp>
      <p:sp>
        <p:nvSpPr>
          <p:cNvPr id="3" name="Content Placeholder 2"/>
          <p:cNvSpPr>
            <a:spLocks noGrp="1"/>
          </p:cNvSpPr>
          <p:nvPr>
            <p:ph idx="1"/>
          </p:nvPr>
        </p:nvSpPr>
        <p:spPr/>
        <p:txBody>
          <a:bodyPr/>
          <a:lstStyle/>
          <a:p>
            <a:r>
              <a:rPr lang="en-AU" i="1" dirty="0" smtClean="0"/>
              <a:t>A river watering the garden flowed from Eden, and from there it divided; it had four headstreams. The name of the first is the </a:t>
            </a:r>
            <a:r>
              <a:rPr lang="en-AU" i="1" dirty="0" err="1" smtClean="0"/>
              <a:t>Pishon</a:t>
            </a:r>
            <a:r>
              <a:rPr lang="en-AU" i="1" dirty="0" smtClean="0"/>
              <a:t>; it winds through the entire land of Havilah, where there is gold. </a:t>
            </a:r>
            <a:r>
              <a:rPr lang="en-AU" i="1" dirty="0" smtClean="0">
                <a:solidFill>
                  <a:srgbClr val="66CCFF"/>
                </a:solidFill>
              </a:rPr>
              <a:t>(The gold of that land is good; aromatic resin and onyx are also there.) </a:t>
            </a:r>
            <a:r>
              <a:rPr lang="en-AU" i="1" dirty="0" smtClean="0"/>
              <a:t>The name of the second river is the </a:t>
            </a:r>
            <a:r>
              <a:rPr lang="en-AU" i="1" dirty="0" err="1" smtClean="0"/>
              <a:t>Gihon</a:t>
            </a:r>
            <a:r>
              <a:rPr lang="en-AU" i="1" dirty="0" smtClean="0"/>
              <a:t>; it winds through the entire land of Cush. (Genesis 2.10-13.)</a:t>
            </a:r>
            <a:endParaRPr lang="en-US" i="1"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u="sng" dirty="0" smtClean="0"/>
              <a:t>Genesis 1 Repunctuated:</a:t>
            </a:r>
            <a:endParaRPr lang="en-US" dirty="0"/>
          </a:p>
        </p:txBody>
      </p:sp>
      <p:sp>
        <p:nvSpPr>
          <p:cNvPr id="3" name="Content Placeholder 2"/>
          <p:cNvSpPr>
            <a:spLocks noGrp="1"/>
          </p:cNvSpPr>
          <p:nvPr>
            <p:ph idx="1"/>
          </p:nvPr>
        </p:nvSpPr>
        <p:spPr/>
        <p:txBody>
          <a:bodyPr/>
          <a:lstStyle/>
          <a:p>
            <a:r>
              <a:rPr lang="en-AU" i="1" dirty="0" smtClean="0">
                <a:solidFill>
                  <a:srgbClr val="66CCFF"/>
                </a:solidFill>
              </a:rPr>
              <a:t>In the beginning God created the heavens and the earth</a:t>
            </a:r>
            <a:r>
              <a:rPr lang="en-AU" i="1" dirty="0" smtClean="0"/>
              <a:t>. (Genesis 1.1.)</a:t>
            </a:r>
            <a:endParaRPr lang="en-US" i="1" dirty="0" smtClean="0"/>
          </a:p>
          <a:p>
            <a:pPr>
              <a:buNone/>
            </a:pPr>
            <a:endParaRPr lang="en-US" dirty="0" smtClean="0"/>
          </a:p>
          <a:p>
            <a:r>
              <a:rPr lang="en-AU" dirty="0" smtClean="0"/>
              <a:t>The next verse tells us to imagine the curtain rising on an already created planet, but a shapeless and empty one. God’s spirit is about to start fashioning it and then populating it:</a:t>
            </a:r>
            <a:endParaRPr lang="en-US" dirty="0" smtClean="0"/>
          </a:p>
          <a:p>
            <a:pPr>
              <a:buNone/>
            </a:pPr>
            <a:endParaRPr lang="en-US" dirty="0" smtClean="0"/>
          </a:p>
          <a:p>
            <a:r>
              <a:rPr lang="en-AU" i="1" dirty="0" smtClean="0">
                <a:solidFill>
                  <a:srgbClr val="66CCFF"/>
                </a:solidFill>
              </a:rPr>
              <a:t>The earth was without form, and void; and darkness was on the face of the deep. And the Spirit of God was hovering over the face of the waters. </a:t>
            </a:r>
            <a:r>
              <a:rPr lang="en-AU" i="1" dirty="0" smtClean="0"/>
              <a:t>(Genesis 1.2) </a:t>
            </a:r>
            <a:endParaRPr lang="en-US" i="1"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000" dirty="0" smtClean="0"/>
              <a:t>A repunctuated version of the whole passage up to Genesis 2.3, with the parentheses printed in italics.</a:t>
            </a:r>
            <a:endParaRPr lang="en-US" dirty="0"/>
          </a:p>
        </p:txBody>
      </p:sp>
      <p:sp>
        <p:nvSpPr>
          <p:cNvPr id="3" name="Content Placeholder 2"/>
          <p:cNvSpPr>
            <a:spLocks noGrp="1"/>
          </p:cNvSpPr>
          <p:nvPr>
            <p:ph idx="1"/>
          </p:nvPr>
        </p:nvSpPr>
        <p:spPr/>
        <p:txBody>
          <a:bodyPr/>
          <a:lstStyle/>
          <a:p>
            <a:r>
              <a:rPr lang="en-AU" sz="2000" b="1" dirty="0" smtClean="0"/>
              <a:t>And God said, 'Let there be light.'</a:t>
            </a:r>
            <a:r>
              <a:rPr lang="en-AU" sz="2000" dirty="0" smtClean="0"/>
              <a:t> </a:t>
            </a:r>
            <a:r>
              <a:rPr lang="en-AU" sz="2000" i="1" dirty="0" smtClean="0">
                <a:solidFill>
                  <a:srgbClr val="66CCFF"/>
                </a:solidFill>
              </a:rPr>
              <a:t>(And there was light. And God</a:t>
            </a:r>
            <a:r>
              <a:rPr lang="en-US" sz="2000" dirty="0" smtClean="0">
                <a:solidFill>
                  <a:srgbClr val="66CCFF"/>
                </a:solidFill>
              </a:rPr>
              <a:t> </a:t>
            </a:r>
            <a:r>
              <a:rPr lang="en-AU" sz="2000" i="1" dirty="0" smtClean="0">
                <a:solidFill>
                  <a:srgbClr val="66CCFF"/>
                </a:solidFill>
              </a:rPr>
              <a:t>saw that the light was good; and God separated the light from the darkness. God called the light Day, and the darkness he called Night.)</a:t>
            </a:r>
            <a:r>
              <a:rPr lang="en-AU" sz="2000" dirty="0" smtClean="0">
                <a:solidFill>
                  <a:srgbClr val="66CCFF"/>
                </a:solidFill>
              </a:rPr>
              <a:t> </a:t>
            </a:r>
          </a:p>
          <a:p>
            <a:r>
              <a:rPr lang="en-AU" sz="2000" b="1" dirty="0" smtClean="0"/>
              <a:t>And there was evening and there was morning, one day. </a:t>
            </a:r>
          </a:p>
          <a:p>
            <a:pPr>
              <a:buNone/>
            </a:pPr>
            <a:endParaRPr lang="en-US" sz="2000" dirty="0" smtClean="0"/>
          </a:p>
          <a:p>
            <a:r>
              <a:rPr lang="en-AU" sz="2000" b="1" dirty="0" smtClean="0"/>
              <a:t>And God said, 'Let there be a firmament in the midst of the waters, and let it separate the waters from the waters.'</a:t>
            </a:r>
            <a:r>
              <a:rPr lang="en-AU" sz="2000" dirty="0" smtClean="0"/>
              <a:t> </a:t>
            </a:r>
          </a:p>
          <a:p>
            <a:pPr>
              <a:buNone/>
            </a:pPr>
            <a:r>
              <a:rPr lang="en-AU" sz="2000" i="1" dirty="0" smtClean="0">
                <a:solidFill>
                  <a:srgbClr val="66CCFF"/>
                </a:solidFill>
              </a:rPr>
              <a:t>	(And God made the firmament and separated the waters which were under the firmament from the waters which were above the firmament. And it was so. And God called the firmament Heaven.)</a:t>
            </a:r>
            <a:r>
              <a:rPr lang="en-AU" sz="2000" i="1" dirty="0" smtClean="0"/>
              <a:t> </a:t>
            </a:r>
          </a:p>
          <a:p>
            <a:pPr>
              <a:buNone/>
            </a:pPr>
            <a:r>
              <a:rPr lang="en-AU" sz="2000" i="1" dirty="0" smtClean="0"/>
              <a:t>	</a:t>
            </a:r>
            <a:r>
              <a:rPr lang="en-AU" sz="2000" dirty="0" smtClean="0"/>
              <a:t>And </a:t>
            </a:r>
            <a:r>
              <a:rPr lang="en-AU" sz="2000" b="1" dirty="0" smtClean="0"/>
              <a:t>there was evening and there was morning, a second day.</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928671"/>
            <a:ext cx="7551738" cy="5611830"/>
          </a:xfrm>
        </p:spPr>
        <p:txBody>
          <a:bodyPr/>
          <a:lstStyle/>
          <a:p>
            <a:r>
              <a:rPr lang="en-AU" sz="2000" b="1" dirty="0" smtClean="0"/>
              <a:t>And God said, 'Let the waters under the heavens be gathered together into one place, and let the dry land appear.'</a:t>
            </a:r>
            <a:r>
              <a:rPr lang="en-AU" sz="2000" dirty="0" smtClean="0"/>
              <a:t> </a:t>
            </a:r>
          </a:p>
          <a:p>
            <a:pPr>
              <a:buNone/>
            </a:pPr>
            <a:r>
              <a:rPr lang="en-AU" sz="2000" i="1" dirty="0" smtClean="0"/>
              <a:t>	</a:t>
            </a:r>
            <a:r>
              <a:rPr lang="en-AU" sz="2000" i="1" dirty="0" smtClean="0">
                <a:solidFill>
                  <a:srgbClr val="66CCFF"/>
                </a:solidFill>
              </a:rPr>
              <a:t>(And it was so. God called the dry land Earth, and the waters that were gathered together he called Seas. And God saw that it was good. )</a:t>
            </a:r>
            <a:r>
              <a:rPr lang="en-AU" sz="2000" dirty="0" smtClean="0">
                <a:solidFill>
                  <a:srgbClr val="66CCFF"/>
                </a:solidFill>
              </a:rPr>
              <a:t> </a:t>
            </a:r>
          </a:p>
          <a:p>
            <a:pPr>
              <a:buNone/>
            </a:pPr>
            <a:r>
              <a:rPr lang="en-AU" sz="2000" b="1" dirty="0" smtClean="0"/>
              <a:t>	And God said, 'Let the earth put forth vegetation, plants yielding seed, and fruit trees bearing fruit in which is their seed, each according to its kind, upon the earth.'</a:t>
            </a:r>
            <a:r>
              <a:rPr lang="en-AU" sz="2000" dirty="0" smtClean="0"/>
              <a:t> </a:t>
            </a:r>
          </a:p>
          <a:p>
            <a:pPr>
              <a:buNone/>
            </a:pPr>
            <a:r>
              <a:rPr lang="en-AU" sz="2000" i="1" dirty="0" smtClean="0"/>
              <a:t>	</a:t>
            </a:r>
            <a:r>
              <a:rPr lang="en-AU" sz="2000" i="1" dirty="0" smtClean="0">
                <a:solidFill>
                  <a:srgbClr val="66CCFF"/>
                </a:solidFill>
              </a:rPr>
              <a:t>(And it was so. The earth brought forth vegetation, plants yielding seed according to their own kinds, and trees bearing fruit in which is their seed, each according to its kind. And God saw that it was good.)</a:t>
            </a:r>
            <a:r>
              <a:rPr lang="en-AU" sz="2000" dirty="0" smtClean="0">
                <a:solidFill>
                  <a:srgbClr val="66CCFF"/>
                </a:solidFill>
              </a:rPr>
              <a:t> </a:t>
            </a:r>
          </a:p>
          <a:p>
            <a:pPr>
              <a:buNone/>
            </a:pPr>
            <a:r>
              <a:rPr lang="en-AU" sz="2000" b="1" dirty="0" smtClean="0"/>
              <a:t>	And there was evening and there was morning, a third day.</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785795"/>
            <a:ext cx="7551738" cy="5754706"/>
          </a:xfrm>
        </p:spPr>
        <p:txBody>
          <a:bodyPr/>
          <a:lstStyle/>
          <a:p>
            <a:r>
              <a:rPr lang="en-AU" sz="2000" b="1" dirty="0" smtClean="0"/>
              <a:t>And God said, 'Let there be lights in the firmament of the heavens to separate the day from the night; and let them be for signs and for seasons and for days and years, and let them be lights in the firmament of the heavens to give light upon the earth.'</a:t>
            </a:r>
            <a:r>
              <a:rPr lang="en-AU" sz="2000" dirty="0" smtClean="0"/>
              <a:t> </a:t>
            </a:r>
          </a:p>
          <a:p>
            <a:endParaRPr lang="en-AU" sz="2000" dirty="0" smtClean="0"/>
          </a:p>
          <a:p>
            <a:r>
              <a:rPr lang="en-AU" sz="2000" i="1" dirty="0" smtClean="0">
                <a:solidFill>
                  <a:srgbClr val="66CCFF"/>
                </a:solidFill>
              </a:rPr>
              <a:t>(And it was so. And God made the two great lights, the greater light to rule the day, and the lesser light to rule the night; he made the stars also. And God set them in the firmament of the heavens to give light upon the earth, to rule over the day and over the night, and to separate the light from the darkness. And God saw that it was good.) </a:t>
            </a:r>
          </a:p>
          <a:p>
            <a:endParaRPr lang="en-AU" sz="2000" b="1" dirty="0" smtClean="0"/>
          </a:p>
          <a:p>
            <a:r>
              <a:rPr lang="en-AU" sz="2000" b="1" dirty="0" smtClean="0"/>
              <a:t>And there was evening and there was morning, a fourth day.</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571481"/>
            <a:ext cx="7551738" cy="5969020"/>
          </a:xfrm>
        </p:spPr>
        <p:txBody>
          <a:bodyPr/>
          <a:lstStyle/>
          <a:p>
            <a:r>
              <a:rPr lang="en-AU" sz="2000" b="1" dirty="0" smtClean="0"/>
              <a:t>And God said, 'Let the waters bring forth swarms of living creatures, and let birds fly above the earth across the firmament of the heavens.'</a:t>
            </a:r>
            <a:r>
              <a:rPr lang="en-AU" sz="2000" dirty="0" smtClean="0"/>
              <a:t> </a:t>
            </a:r>
          </a:p>
          <a:p>
            <a:r>
              <a:rPr lang="en-AU" sz="2000" i="1" dirty="0" smtClean="0"/>
              <a:t>(</a:t>
            </a:r>
            <a:r>
              <a:rPr lang="en-AU" sz="2000" i="1" dirty="0" smtClean="0">
                <a:solidFill>
                  <a:srgbClr val="66CCFF"/>
                </a:solidFill>
              </a:rPr>
              <a:t>So God created the great sea monsters and every living creature that moves, with which the waters swarm, according to their kinds, and every winged bird according to its kind. And God saw that it was good. And God blessed them, saying, “Be fruitful and multiply, and fill the waters in the seas, and let birds multiply on the earth</a:t>
            </a:r>
            <a:r>
              <a:rPr lang="en-AU" sz="2000" b="1" i="1" dirty="0" smtClean="0">
                <a:solidFill>
                  <a:srgbClr val="66CCFF"/>
                </a:solidFill>
              </a:rPr>
              <a:t>.”) </a:t>
            </a:r>
          </a:p>
          <a:p>
            <a:r>
              <a:rPr lang="en-AU" sz="2000" b="1" i="1" dirty="0" smtClean="0"/>
              <a:t>So the evening and the morning were the fifth day.</a:t>
            </a:r>
            <a:endParaRPr lang="en-US" sz="2000" dirty="0" smtClean="0"/>
          </a:p>
          <a:p>
            <a:r>
              <a:rPr lang="en-AU" sz="2000" b="1" i="1" dirty="0" smtClean="0"/>
              <a:t>Then God said, “Let the earth bring forth the living creature according to its kind: cattle and creeping thing and beast of the earth, each according to its kind”;</a:t>
            </a:r>
            <a:r>
              <a:rPr lang="en-AU" sz="2000" i="1" dirty="0" smtClean="0"/>
              <a:t> </a:t>
            </a:r>
          </a:p>
          <a:p>
            <a:r>
              <a:rPr lang="en-AU" sz="2000" i="1" dirty="0" smtClean="0">
                <a:solidFill>
                  <a:srgbClr val="66CCFF"/>
                </a:solidFill>
              </a:rPr>
              <a:t>(and it was so. And God made the beast of the earth according to its kind, cattle according to its kind, and everything that creeps on the earth according to its kind. And God saw that it was good.)</a:t>
            </a:r>
            <a:endParaRPr lang="en-US" sz="2000" dirty="0" smtClean="0">
              <a:solidFill>
                <a:srgbClr val="66CCFF"/>
              </a:solidFill>
            </a:endParaRPr>
          </a:p>
          <a:p>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571481"/>
            <a:ext cx="7551738" cy="5969020"/>
          </a:xfrm>
        </p:spPr>
        <p:txBody>
          <a:bodyPr/>
          <a:lstStyle/>
          <a:p>
            <a:r>
              <a:rPr lang="en-US" dirty="0" smtClean="0"/>
              <a:t>Any intelligence responsible for biological systems could not be an evolved intelligence but must exist prior to the systems for which it is responsible. </a:t>
            </a:r>
          </a:p>
          <a:p>
            <a:endParaRPr lang="en-US" dirty="0" smtClean="0"/>
          </a:p>
          <a:p>
            <a:r>
              <a:rPr lang="en-US" dirty="0" smtClean="0"/>
              <a:t>The controversy: </a:t>
            </a:r>
          </a:p>
          <a:p>
            <a:pPr>
              <a:buNone/>
            </a:pPr>
            <a:r>
              <a:rPr lang="en-US" dirty="0" smtClean="0"/>
              <a:t>	</a:t>
            </a:r>
            <a:r>
              <a:rPr lang="en-US" b="1" i="1" dirty="0" smtClean="0"/>
              <a:t>ID claims to discover signs of intelligence in biological systems for which the underlying intelligence is not, and indeed cannot be, an evolved intelligence.</a:t>
            </a:r>
            <a:endParaRPr lang="en-US" b="1"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428605"/>
            <a:ext cx="7786713" cy="6111896"/>
          </a:xfrm>
        </p:spPr>
        <p:txBody>
          <a:bodyPr/>
          <a:lstStyle/>
          <a:p>
            <a:r>
              <a:rPr lang="en-AU" sz="2000" b="1" dirty="0" smtClean="0"/>
              <a:t>Then God said, 'Let us make man in our image, after our likeness; and let them have dominion over the fish of the sea, and over the birds of the air, and over the cattle, and over all the earth, and over every creeping thing that creeps upon the earth,'</a:t>
            </a:r>
            <a:r>
              <a:rPr lang="en-AU" sz="2000" dirty="0" smtClean="0"/>
              <a:t> </a:t>
            </a:r>
          </a:p>
          <a:p>
            <a:r>
              <a:rPr lang="en-AU" sz="2000" i="1" dirty="0" smtClean="0">
                <a:solidFill>
                  <a:srgbClr val="66CCFF"/>
                </a:solidFill>
              </a:rPr>
              <a:t>(So God created man in his own image, in the image of God he created him; male and female he created them, And God blessed them, and God said to them, ' Be fruitful and multiply, and fill the earth and subdue it; and have dominion over the fish of the sea and over the birds of the air and over every living thing that moves upon the earth.' And God said, ' Behold, I have given you every plant yielding seed which is upon the face of all the earth, and every tree with seed in its fruit,' you shall have them for food. And to every beast of the earth, and to every bird of the air, and to everything that creeps on the earth, everything that has the breath of life, I have given every green plant for food,' And it was so. And God saw everything that he had made, and behold, it was very good.)</a:t>
            </a:r>
            <a:r>
              <a:rPr lang="en-AU" sz="2000" dirty="0" smtClean="0">
                <a:solidFill>
                  <a:srgbClr val="66CCFF"/>
                </a:solidFill>
              </a:rPr>
              <a:t>  </a:t>
            </a:r>
          </a:p>
          <a:p>
            <a:r>
              <a:rPr lang="en-AU" sz="2000" b="1" dirty="0" smtClean="0"/>
              <a:t>An there was evening and there was morning, a sixth day.</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AU" b="1" dirty="0" smtClean="0"/>
              <a:t>Thus the heavens and the earth were finished, and all the host of them. And on the seventh day God finished his work which he had done, and he rested on the seventh day from all his work which he had done. So God blessed the seventh day and hallowed it, because on it God rested from all his work which he had done in creation. (Genesis 1.3 -2.3.)</a:t>
            </a:r>
            <a:endParaRPr lang="en-US" b="1"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t>Who were the Fiats uttered to:</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AU" sz="2000" dirty="0" smtClean="0"/>
              <a:t>Perhaps the angels – Job 38: 4-7 </a:t>
            </a:r>
          </a:p>
          <a:p>
            <a:pPr>
              <a:buNone/>
            </a:pPr>
            <a:endParaRPr lang="en-US" sz="2000" dirty="0" smtClean="0"/>
          </a:p>
          <a:p>
            <a:pPr>
              <a:buNone/>
            </a:pPr>
            <a:r>
              <a:rPr lang="en-US" sz="2000" i="1" dirty="0" smtClean="0">
                <a:solidFill>
                  <a:srgbClr val="66CCFF"/>
                </a:solidFill>
              </a:rPr>
              <a:t>“</a:t>
            </a:r>
            <a:r>
              <a:rPr lang="en-AU" sz="2000" i="1" dirty="0" smtClean="0">
                <a:solidFill>
                  <a:srgbClr val="66CCFF"/>
                </a:solidFill>
              </a:rPr>
              <a:t>Where were you when I laid the foundations of the earth? </a:t>
            </a:r>
            <a:endParaRPr lang="en-US" sz="2000" i="1" dirty="0" smtClean="0">
              <a:solidFill>
                <a:srgbClr val="66CCFF"/>
              </a:solidFill>
            </a:endParaRPr>
          </a:p>
          <a:p>
            <a:pPr>
              <a:buNone/>
            </a:pPr>
            <a:r>
              <a:rPr lang="en-AU" sz="2000" i="1" dirty="0" smtClean="0">
                <a:solidFill>
                  <a:srgbClr val="66CCFF"/>
                </a:solidFill>
              </a:rPr>
              <a:t>Tell Me, if you have understanding.</a:t>
            </a:r>
            <a:endParaRPr lang="en-US" sz="2000" i="1" dirty="0" smtClean="0">
              <a:solidFill>
                <a:srgbClr val="66CCFF"/>
              </a:solidFill>
            </a:endParaRPr>
          </a:p>
          <a:p>
            <a:pPr>
              <a:buNone/>
            </a:pPr>
            <a:r>
              <a:rPr lang="en-AU" sz="2000" i="1" dirty="0" smtClean="0">
                <a:solidFill>
                  <a:srgbClr val="66CCFF"/>
                </a:solidFill>
              </a:rPr>
              <a:t>Who determined its measurements? </a:t>
            </a:r>
            <a:endParaRPr lang="en-US" sz="2000" i="1" dirty="0" smtClean="0">
              <a:solidFill>
                <a:srgbClr val="66CCFF"/>
              </a:solidFill>
            </a:endParaRPr>
          </a:p>
          <a:p>
            <a:pPr>
              <a:buNone/>
            </a:pPr>
            <a:r>
              <a:rPr lang="en-AU" sz="2000" i="1" dirty="0" smtClean="0">
                <a:solidFill>
                  <a:srgbClr val="66CCFF"/>
                </a:solidFill>
              </a:rPr>
              <a:t>Surely you know! </a:t>
            </a:r>
            <a:endParaRPr lang="en-US" sz="2000" i="1" dirty="0" smtClean="0">
              <a:solidFill>
                <a:srgbClr val="66CCFF"/>
              </a:solidFill>
            </a:endParaRPr>
          </a:p>
          <a:p>
            <a:pPr>
              <a:buNone/>
            </a:pPr>
            <a:r>
              <a:rPr lang="en-AU" sz="2000" i="1" dirty="0" smtClean="0">
                <a:solidFill>
                  <a:srgbClr val="66CCFF"/>
                </a:solidFill>
              </a:rPr>
              <a:t>Or who stretched the line upon it?</a:t>
            </a:r>
            <a:endParaRPr lang="en-US" sz="2000" i="1" dirty="0" smtClean="0">
              <a:solidFill>
                <a:srgbClr val="66CCFF"/>
              </a:solidFill>
            </a:endParaRPr>
          </a:p>
          <a:p>
            <a:pPr>
              <a:buNone/>
            </a:pPr>
            <a:r>
              <a:rPr lang="en-AU" sz="2000" i="1" dirty="0" smtClean="0">
                <a:solidFill>
                  <a:srgbClr val="66CCFF"/>
                </a:solidFill>
              </a:rPr>
              <a:t>To what were its foundations fastened? </a:t>
            </a:r>
            <a:endParaRPr lang="en-US" sz="2000" i="1" dirty="0" smtClean="0">
              <a:solidFill>
                <a:srgbClr val="66CCFF"/>
              </a:solidFill>
            </a:endParaRPr>
          </a:p>
          <a:p>
            <a:pPr>
              <a:buNone/>
            </a:pPr>
            <a:r>
              <a:rPr lang="en-AU" sz="2000" i="1" dirty="0" smtClean="0">
                <a:solidFill>
                  <a:srgbClr val="66CCFF"/>
                </a:solidFill>
              </a:rPr>
              <a:t>Or who laid its cornerstone,</a:t>
            </a:r>
            <a:endParaRPr lang="en-US" sz="2000" i="1" dirty="0" smtClean="0">
              <a:solidFill>
                <a:srgbClr val="66CCFF"/>
              </a:solidFill>
            </a:endParaRPr>
          </a:p>
          <a:p>
            <a:pPr>
              <a:buNone/>
            </a:pPr>
            <a:r>
              <a:rPr lang="en-AU" sz="2000" i="1" dirty="0" smtClean="0">
                <a:solidFill>
                  <a:srgbClr val="66CCFF"/>
                </a:solidFill>
              </a:rPr>
              <a:t>When the morning stars sang together, </a:t>
            </a:r>
            <a:endParaRPr lang="en-US" sz="2000" i="1" dirty="0" smtClean="0">
              <a:solidFill>
                <a:srgbClr val="66CCFF"/>
              </a:solidFill>
            </a:endParaRPr>
          </a:p>
          <a:p>
            <a:pPr>
              <a:buNone/>
            </a:pPr>
            <a:r>
              <a:rPr lang="en-AU" sz="2000" i="1" dirty="0" smtClean="0">
                <a:solidFill>
                  <a:srgbClr val="66CCFF"/>
                </a:solidFill>
              </a:rPr>
              <a:t>And all the sons of God shouted for joy?</a:t>
            </a:r>
            <a:endParaRPr lang="en-US" sz="2000" i="1" dirty="0" smtClean="0">
              <a:solidFill>
                <a:srgbClr val="66CCFF"/>
              </a:solidFill>
            </a:endParaRPr>
          </a:p>
          <a:p>
            <a:endParaRPr 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138113"/>
            <a:ext cx="7826375" cy="1004871"/>
          </a:xfrm>
        </p:spPr>
        <p:txBody>
          <a:bodyPr/>
          <a:lstStyle/>
          <a:p>
            <a:r>
              <a:rPr lang="en-AU" sz="2800" u="sng" dirty="0" smtClean="0"/>
              <a:t>Some Advantages of this Theory:</a:t>
            </a:r>
            <a:endParaRPr lang="en-US" sz="2800" dirty="0"/>
          </a:p>
        </p:txBody>
      </p:sp>
      <p:sp>
        <p:nvSpPr>
          <p:cNvPr id="3" name="Content Placeholder 2"/>
          <p:cNvSpPr>
            <a:spLocks noGrp="1"/>
          </p:cNvSpPr>
          <p:nvPr>
            <p:ph idx="1"/>
          </p:nvPr>
        </p:nvSpPr>
        <p:spPr>
          <a:xfrm>
            <a:off x="1000100" y="1214423"/>
            <a:ext cx="7786713" cy="5326078"/>
          </a:xfrm>
        </p:spPr>
        <p:txBody>
          <a:bodyPr/>
          <a:lstStyle/>
          <a:p>
            <a:r>
              <a:rPr lang="en-AU" sz="2000" dirty="0" smtClean="0"/>
              <a:t> Consistent with the two Biblical principles of foreordaining and parenthesis</a:t>
            </a:r>
            <a:endParaRPr lang="en-US" sz="2000" dirty="0" smtClean="0"/>
          </a:p>
          <a:p>
            <a:pPr lvl="0"/>
            <a:r>
              <a:rPr lang="en-AU" sz="2000" dirty="0" smtClean="0"/>
              <a:t>Can be viewed as consecutive literal days – establishes the ‘divine ‘ week’ pattern for Israel</a:t>
            </a:r>
            <a:endParaRPr lang="en-US" sz="2000" dirty="0" smtClean="0"/>
          </a:p>
          <a:p>
            <a:pPr lvl="0"/>
            <a:r>
              <a:rPr lang="en-AU" sz="2000" dirty="0" smtClean="0"/>
              <a:t>Poetic format –Hebrew poetry intended to be spoken/sung out loud – consistent with God speaking his fiats out loud and in poetic form:</a:t>
            </a:r>
            <a:endParaRPr lang="en-US" sz="2000" dirty="0" smtClean="0"/>
          </a:p>
          <a:p>
            <a:pPr lvl="1"/>
            <a:r>
              <a:rPr lang="en-AU" sz="2000" dirty="0" smtClean="0"/>
              <a:t>Day 1  Light appears</a:t>
            </a:r>
            <a:endParaRPr lang="en-US" sz="2000" dirty="0" smtClean="0"/>
          </a:p>
          <a:p>
            <a:pPr lvl="1"/>
            <a:r>
              <a:rPr lang="en-AU" sz="2000" dirty="0" smtClean="0"/>
              <a:t>Day 2 		Waters are divided</a:t>
            </a:r>
            <a:endParaRPr lang="en-US" sz="2000" dirty="0" smtClean="0"/>
          </a:p>
          <a:p>
            <a:pPr lvl="1"/>
            <a:r>
              <a:rPr lang="en-AU" sz="2000" dirty="0" smtClean="0"/>
              <a:t>Day 3			Land appears, with vegetation</a:t>
            </a:r>
            <a:endParaRPr lang="en-US" sz="2000" dirty="0" smtClean="0"/>
          </a:p>
          <a:p>
            <a:pPr lvl="1"/>
            <a:r>
              <a:rPr lang="en-AU" sz="2000" dirty="0" smtClean="0"/>
              <a:t>Day 4	 Lights appear</a:t>
            </a:r>
            <a:endParaRPr lang="en-US" sz="2000" dirty="0" smtClean="0"/>
          </a:p>
          <a:p>
            <a:pPr lvl="1"/>
            <a:r>
              <a:rPr lang="en-AU" sz="2000" dirty="0" smtClean="0"/>
              <a:t>Day 5		Waters bring forth living creatures,</a:t>
            </a:r>
            <a:endParaRPr lang="en-US" sz="2000" dirty="0" smtClean="0"/>
          </a:p>
          <a:p>
            <a:pPr lvl="1"/>
            <a:r>
              <a:rPr lang="en-AU" sz="2000" dirty="0" smtClean="0"/>
              <a:t>Day 6			Land is populated</a:t>
            </a:r>
            <a:endParaRPr lang="en-US" sz="2000" dirty="0" smtClean="0"/>
          </a:p>
          <a:p>
            <a:endParaRPr lang="en-AU" sz="2000" dirty="0" smtClean="0"/>
          </a:p>
          <a:p>
            <a:r>
              <a:rPr lang="en-AU" sz="1600" i="1" dirty="0" smtClean="0"/>
              <a:t>[Utilises Hebrew method of parallelism – repetition at measured intervals]</a:t>
            </a:r>
            <a:endParaRPr lang="en-US" sz="1600" dirty="0" smtClean="0"/>
          </a:p>
          <a:p>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138113"/>
            <a:ext cx="7826375" cy="1076309"/>
          </a:xfrm>
        </p:spPr>
        <p:txBody>
          <a:bodyPr/>
          <a:lstStyle/>
          <a:p>
            <a:r>
              <a:rPr lang="en-AU" dirty="0" smtClean="0"/>
              <a:t>Concluding Remarks:</a:t>
            </a:r>
            <a:endParaRPr lang="en-US" dirty="0"/>
          </a:p>
        </p:txBody>
      </p:sp>
      <p:sp>
        <p:nvSpPr>
          <p:cNvPr id="3" name="Content Placeholder 2"/>
          <p:cNvSpPr>
            <a:spLocks noGrp="1"/>
          </p:cNvSpPr>
          <p:nvPr>
            <p:ph idx="1"/>
          </p:nvPr>
        </p:nvSpPr>
        <p:spPr>
          <a:xfrm>
            <a:off x="1235075" y="1214423"/>
            <a:ext cx="7551738" cy="5326078"/>
          </a:xfrm>
        </p:spPr>
        <p:txBody>
          <a:bodyPr/>
          <a:lstStyle/>
          <a:p>
            <a:r>
              <a:rPr lang="en-AU" sz="2000" dirty="0" smtClean="0"/>
              <a:t>Yahweh has revealed himself through Nature, the Resurrection and the Holy Scriptures</a:t>
            </a:r>
          </a:p>
          <a:p>
            <a:pPr>
              <a:buNone/>
            </a:pPr>
            <a:endParaRPr lang="en-AU" sz="2000" dirty="0" smtClean="0"/>
          </a:p>
          <a:p>
            <a:r>
              <a:rPr lang="en-AU" sz="2000" dirty="0" smtClean="0"/>
              <a:t>Intelligent Design is bringing more and more proof from the Natural World for God</a:t>
            </a:r>
          </a:p>
          <a:p>
            <a:r>
              <a:rPr lang="en-AU" sz="2000" dirty="0" smtClean="0"/>
              <a:t>Scientists, especially physicists are increasing acknowledging that there must be an Intelligent Designer</a:t>
            </a:r>
          </a:p>
          <a:p>
            <a:r>
              <a:rPr lang="en-AU" sz="2000" dirty="0" smtClean="0"/>
              <a:t>Even leading atheists such as Anthony Flew coming to faith because of ID</a:t>
            </a:r>
          </a:p>
          <a:p>
            <a:r>
              <a:rPr lang="en-AU" sz="2000" dirty="0" smtClean="0"/>
              <a:t>The Bible’s great many creation accounts do support an ancient earth and universe</a:t>
            </a:r>
          </a:p>
          <a:p>
            <a:r>
              <a:rPr lang="en-AU" sz="2000" dirty="0" smtClean="0"/>
              <a:t>True science and true religion will ultimately agree</a:t>
            </a:r>
          </a:p>
          <a:p>
            <a:r>
              <a:rPr lang="en-AU" sz="2000" dirty="0" smtClean="0"/>
              <a:t>Increasingly, there is little excuse to deny God and to deny the God of Abraham, Isaac &amp; Jacob</a:t>
            </a:r>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Practical Applications:</a:t>
            </a:r>
            <a:endParaRPr lang="en-US" dirty="0"/>
          </a:p>
        </p:txBody>
      </p:sp>
      <p:sp>
        <p:nvSpPr>
          <p:cNvPr id="3" name="Content Placeholder 2"/>
          <p:cNvSpPr>
            <a:spLocks noGrp="1"/>
          </p:cNvSpPr>
          <p:nvPr>
            <p:ph idx="1"/>
          </p:nvPr>
        </p:nvSpPr>
        <p:spPr/>
        <p:txBody>
          <a:bodyPr/>
          <a:lstStyle/>
          <a:p>
            <a:r>
              <a:rPr lang="en-AU" dirty="0" smtClean="0"/>
              <a:t>Open your eyes to Nature – it screams of our God – He reveals His emotions through His creation;</a:t>
            </a:r>
          </a:p>
          <a:p>
            <a:r>
              <a:rPr lang="en-AU" dirty="0" smtClean="0"/>
              <a:t>Take time to learn about ID so you can defend your faith in this scientific and rational world*</a:t>
            </a:r>
          </a:p>
          <a:p>
            <a:r>
              <a:rPr lang="en-AU" dirty="0" smtClean="0"/>
              <a:t>Do some study of both Ancient Creationism and the myriad creation accounts in the Bible</a:t>
            </a:r>
          </a:p>
          <a:p>
            <a:r>
              <a:rPr lang="en-AU" dirty="0" smtClean="0"/>
              <a:t>Study the physics of the various dating techniques – they are, under the right conditions and restraints extremely reliable.</a:t>
            </a:r>
          </a:p>
          <a:p>
            <a:r>
              <a:rPr lang="en-AU" dirty="0" smtClean="0"/>
              <a:t>Your God is NOT a deceiver* – trust Him!</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138113"/>
            <a:ext cx="7826375" cy="861995"/>
          </a:xfrm>
        </p:spPr>
        <p:txBody>
          <a:bodyPr/>
          <a:lstStyle/>
          <a:p>
            <a:r>
              <a:rPr lang="en-AU" dirty="0" err="1" smtClean="0"/>
              <a:t>Laminin</a:t>
            </a:r>
            <a:r>
              <a:rPr lang="en-US" dirty="0" smtClean="0"/>
              <a:t/>
            </a:r>
            <a:br>
              <a:rPr lang="en-US" dirty="0" smtClean="0"/>
            </a:br>
            <a:endParaRPr lang="en-US" dirty="0"/>
          </a:p>
        </p:txBody>
      </p:sp>
      <p:sp>
        <p:nvSpPr>
          <p:cNvPr id="3" name="Content Placeholder 2"/>
          <p:cNvSpPr>
            <a:spLocks noGrp="1"/>
          </p:cNvSpPr>
          <p:nvPr>
            <p:ph idx="1"/>
          </p:nvPr>
        </p:nvSpPr>
        <p:spPr>
          <a:xfrm>
            <a:off x="5000627" y="857233"/>
            <a:ext cx="3929091" cy="5683268"/>
          </a:xfrm>
        </p:spPr>
        <p:txBody>
          <a:bodyPr/>
          <a:lstStyle/>
          <a:p>
            <a:r>
              <a:rPr lang="en-AU" sz="1800" dirty="0" smtClean="0"/>
              <a:t>A</a:t>
            </a:r>
            <a:r>
              <a:rPr lang="en-US" sz="1800" dirty="0" smtClean="0"/>
              <a:t> family of </a:t>
            </a:r>
            <a:r>
              <a:rPr lang="en-US" sz="1800" dirty="0" err="1" smtClean="0">
                <a:hlinkClick r:id="rId3" action="ppaction://hlinkfile" tooltip="Glycoprotein"/>
              </a:rPr>
              <a:t>glycoproteins</a:t>
            </a:r>
            <a:r>
              <a:rPr lang="en-US" sz="1800" dirty="0" smtClean="0"/>
              <a:t> that are an integral part of the structural scaffolding in almost every animal tissue. </a:t>
            </a:r>
          </a:p>
          <a:p>
            <a:r>
              <a:rPr lang="en-US" sz="1800" dirty="0" err="1" smtClean="0"/>
              <a:t>Laminin</a:t>
            </a:r>
            <a:r>
              <a:rPr lang="en-US" sz="1800" dirty="0" smtClean="0"/>
              <a:t> is vital to making sure overall body structures hold together.</a:t>
            </a:r>
          </a:p>
          <a:p>
            <a:endParaRPr lang="en-US" sz="1800" dirty="0"/>
          </a:p>
        </p:txBody>
      </p:sp>
      <p:pic>
        <p:nvPicPr>
          <p:cNvPr id="15362" name="Picture 2" descr="C:\Documents and Settings\Administrator\My Documents\USB Documents 1\Intelligent Design\laminin3.jpg"/>
          <p:cNvPicPr>
            <a:picLocks noChangeAspect="1" noChangeArrowheads="1"/>
          </p:cNvPicPr>
          <p:nvPr/>
        </p:nvPicPr>
        <p:blipFill>
          <a:blip r:embed="rId4"/>
          <a:srcRect/>
          <a:stretch>
            <a:fillRect/>
          </a:stretch>
        </p:blipFill>
        <p:spPr bwMode="auto">
          <a:xfrm>
            <a:off x="1071538" y="642918"/>
            <a:ext cx="3938991" cy="621508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 considering whether ID is science there are three points that should be kept in mind: </a:t>
            </a:r>
            <a:endParaRPr lang="en-US" sz="2800" dirty="0"/>
          </a:p>
        </p:txBody>
      </p:sp>
      <p:sp>
        <p:nvSpPr>
          <p:cNvPr id="3" name="Content Placeholder 2"/>
          <p:cNvSpPr>
            <a:spLocks noGrp="1"/>
          </p:cNvSpPr>
          <p:nvPr>
            <p:ph idx="1"/>
          </p:nvPr>
        </p:nvSpPr>
        <p:spPr/>
        <p:txBody>
          <a:bodyPr/>
          <a:lstStyle/>
          <a:p>
            <a:pPr marL="457200" indent="-457200">
              <a:buAutoNum type="arabicParenBoth"/>
            </a:pPr>
            <a:r>
              <a:rPr lang="en-US" dirty="0" smtClean="0"/>
              <a:t>Science is not decided by majority vote. </a:t>
            </a:r>
          </a:p>
          <a:p>
            <a:pPr marL="457200" indent="-457200">
              <a:buAutoNum type="arabicParenBoth"/>
            </a:pPr>
            <a:r>
              <a:rPr lang="en-US" dirty="0" smtClean="0"/>
              <a:t>Just because an idea has religious, philosophical, or political implications does not make it unscientific. </a:t>
            </a:r>
          </a:p>
          <a:p>
            <a:pPr marL="457200" indent="-457200">
              <a:buAutoNum type="arabicParenBoth"/>
            </a:pPr>
            <a:r>
              <a:rPr lang="en-US" dirty="0" smtClean="0"/>
              <a:t>To call some area of inquiry “not science” or “unscientific” or to label it “religion” or “myth” is within contemporary western culture a common maneuver for discrediting an idea.</a:t>
            </a:r>
          </a:p>
          <a:p>
            <a:pPr>
              <a:buNone/>
            </a:pPr>
            <a:endParaRPr lang="en-AU" dirty="0" smtClean="0"/>
          </a:p>
          <a:p>
            <a:pPr>
              <a:buNone/>
            </a:pPr>
            <a:r>
              <a:rPr lang="en-AU" sz="1800" dirty="0" smtClean="0"/>
              <a:t>Parable – Lost on a desert island!</a:t>
            </a:r>
            <a:endParaRPr lang="en-US" sz="1800" dirty="0"/>
          </a:p>
        </p:txBody>
      </p:sp>
      <p:pic>
        <p:nvPicPr>
          <p:cNvPr id="17410" name="Picture 2" descr="C:\Documents and Settings\Administrator\My Documents\USB Documents 1\Intelligent Design\Session 1 files\island scenario.gif"/>
          <p:cNvPicPr>
            <a:picLocks noChangeAspect="1" noChangeArrowheads="1"/>
          </p:cNvPicPr>
          <p:nvPr/>
        </p:nvPicPr>
        <p:blipFill>
          <a:blip r:embed="rId3"/>
          <a:srcRect/>
          <a:stretch>
            <a:fillRect/>
          </a:stretch>
        </p:blipFill>
        <p:spPr bwMode="auto">
          <a:xfrm>
            <a:off x="6357950" y="5000636"/>
            <a:ext cx="2434829" cy="154781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500043"/>
            <a:ext cx="7551738" cy="6040458"/>
          </a:xfrm>
        </p:spPr>
        <p:txBody>
          <a:bodyPr/>
          <a:lstStyle/>
          <a:p>
            <a:r>
              <a:rPr lang="en-US" dirty="0" smtClean="0"/>
              <a:t>Scientists have discovered that the cell's biochemical machinery is an information-based system. </a:t>
            </a:r>
          </a:p>
          <a:p>
            <a:r>
              <a:rPr lang="en-US" dirty="0" smtClean="0"/>
              <a:t>The chemical information inside the cell exists as encoded information. </a:t>
            </a:r>
          </a:p>
          <a:p>
            <a:r>
              <a:rPr lang="en-US" dirty="0" smtClean="0"/>
              <a:t>The genetic code (the rules used to encode the cell's information) defines the cell's biochemical information system. </a:t>
            </a:r>
          </a:p>
          <a:p>
            <a:r>
              <a:rPr lang="en-US" dirty="0" smtClean="0"/>
              <a:t>Evidence to date indicates that this genetic code originated at the time life first appeared on Earth.</a:t>
            </a:r>
          </a:p>
          <a:p>
            <a:endParaRPr lang="en-US" dirty="0" smtClean="0"/>
          </a:p>
          <a:p>
            <a:r>
              <a:rPr lang="en-US" b="1" dirty="0" smtClean="0"/>
              <a:t>Thus an Intelligent Designer is responsible for the genetic code.</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138113"/>
            <a:ext cx="7826375" cy="1219185"/>
          </a:xfrm>
        </p:spPr>
        <p:txBody>
          <a:bodyPr/>
          <a:lstStyle/>
          <a:p>
            <a:r>
              <a:rPr lang="en-US" sz="2800" dirty="0" smtClean="0"/>
              <a:t>Intelligent Design through the Scientific Method: </a:t>
            </a:r>
            <a:endParaRPr lang="en-US" sz="2800" dirty="0"/>
          </a:p>
        </p:txBody>
      </p:sp>
      <p:sp>
        <p:nvSpPr>
          <p:cNvPr id="3" name="Content Placeholder 2"/>
          <p:cNvSpPr>
            <a:spLocks noGrp="1"/>
          </p:cNvSpPr>
          <p:nvPr>
            <p:ph idx="1"/>
          </p:nvPr>
        </p:nvSpPr>
        <p:spPr>
          <a:xfrm>
            <a:off x="1235075" y="1357299"/>
            <a:ext cx="7551738" cy="5183202"/>
          </a:xfrm>
        </p:spPr>
        <p:txBody>
          <a:bodyPr/>
          <a:lstStyle/>
          <a:p>
            <a:pPr>
              <a:buNone/>
            </a:pPr>
            <a:r>
              <a:rPr lang="en-US" sz="3200" dirty="0" err="1" smtClean="0"/>
              <a:t>i</a:t>
            </a:r>
            <a:r>
              <a:rPr lang="en-US" sz="3200" dirty="0" smtClean="0"/>
              <a:t>. Observation: </a:t>
            </a:r>
          </a:p>
          <a:p>
            <a:pPr lvl="1"/>
            <a:r>
              <a:rPr lang="en-US" sz="2400" dirty="0" smtClean="0"/>
              <a:t>When intelligent agents act, </a:t>
            </a:r>
            <a:r>
              <a:rPr lang="en-US" sz="2400" dirty="0" err="1" smtClean="0"/>
              <a:t>itis</a:t>
            </a:r>
            <a:r>
              <a:rPr lang="en-US" sz="2400" dirty="0" smtClean="0"/>
              <a:t> observed that they produce high levels of "complex-specified information" (CSI) or ‘specified complexity’.</a:t>
            </a:r>
          </a:p>
          <a:p>
            <a:pPr>
              <a:buNone/>
            </a:pPr>
            <a:r>
              <a:rPr lang="en-US" sz="2400" dirty="0" smtClean="0"/>
              <a:t>	</a:t>
            </a:r>
            <a:endParaRPr lang="en-US" sz="2400" dirty="0"/>
          </a:p>
        </p:txBody>
      </p:sp>
      <p:pic>
        <p:nvPicPr>
          <p:cNvPr id="4" name="Picture 2" descr="The Scientific Method"/>
          <p:cNvPicPr>
            <a:picLocks noChangeAspect="1" noChangeArrowheads="1"/>
          </p:cNvPicPr>
          <p:nvPr/>
        </p:nvPicPr>
        <p:blipFill>
          <a:blip r:embed="rId3" r:link="rId4"/>
          <a:srcRect/>
          <a:stretch>
            <a:fillRect/>
          </a:stretch>
        </p:blipFill>
        <p:spPr bwMode="auto">
          <a:xfrm>
            <a:off x="1285852" y="5500702"/>
            <a:ext cx="7286676" cy="642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428605"/>
            <a:ext cx="7551738" cy="6111896"/>
          </a:xfrm>
        </p:spPr>
        <p:txBody>
          <a:bodyPr/>
          <a:lstStyle/>
          <a:p>
            <a:pPr marL="457200" indent="-457200">
              <a:buAutoNum type="arabicParenR"/>
            </a:pPr>
            <a:r>
              <a:rPr lang="en-US" sz="2400" dirty="0" smtClean="0"/>
              <a:t>Scientists estimate that within the known physical universe, there are around10 </a:t>
            </a:r>
            <a:r>
              <a:rPr lang="en-US" sz="2400" baseline="30000" dirty="0" smtClean="0"/>
              <a:t>80</a:t>
            </a:r>
            <a:r>
              <a:rPr lang="en-US" sz="2400" dirty="0" smtClean="0"/>
              <a:t> elementary particles. </a:t>
            </a:r>
          </a:p>
          <a:p>
            <a:pPr marL="457200" indent="-457200">
              <a:buAutoNum type="arabicParenR"/>
            </a:pPr>
            <a:r>
              <a:rPr lang="en-US" sz="2400" dirty="0" smtClean="0"/>
              <a:t>Transitions from one physical state to another cannot occur at a rate faster than10 </a:t>
            </a:r>
            <a:r>
              <a:rPr lang="en-US" sz="2400" baseline="30000" dirty="0" smtClean="0"/>
              <a:t>45</a:t>
            </a:r>
            <a:r>
              <a:rPr lang="en-US" sz="2400" dirty="0" smtClean="0"/>
              <a:t> times per second. </a:t>
            </a:r>
          </a:p>
          <a:p>
            <a:pPr marL="457200" indent="-457200">
              <a:buAutoNum type="arabicParenR"/>
            </a:pPr>
            <a:r>
              <a:rPr lang="en-US" sz="2400" dirty="0" smtClean="0"/>
              <a:t>Finally the universal itself is about a billion times younger than 10 </a:t>
            </a:r>
            <a:r>
              <a:rPr lang="en-US" sz="2400" baseline="30000" dirty="0" smtClean="0"/>
              <a:t>25</a:t>
            </a:r>
            <a:r>
              <a:rPr lang="en-US" sz="2400" dirty="0" smtClean="0"/>
              <a:t> seconds </a:t>
            </a:r>
            <a:r>
              <a:rPr lang="en-US" sz="2000" dirty="0" smtClean="0"/>
              <a:t>(assuming the universe is between 10 and 20 billion years old – best estimates now 13.7 B Yrs).</a:t>
            </a:r>
          </a:p>
          <a:p>
            <a:pPr marL="457200" indent="-457200">
              <a:buNone/>
            </a:pPr>
            <a:r>
              <a:rPr lang="en-US" sz="2000" dirty="0" smtClean="0"/>
              <a:t>	</a:t>
            </a:r>
          </a:p>
          <a:p>
            <a:pPr marL="457200" indent="-457200">
              <a:buNone/>
            </a:pPr>
            <a:r>
              <a:rPr lang="en-US" sz="2000" dirty="0" smtClean="0"/>
              <a:t>	The total number of specified events throughout cosmic history cannot exceed </a:t>
            </a:r>
          </a:p>
          <a:p>
            <a:pPr marL="457200" indent="-457200">
              <a:buNone/>
            </a:pPr>
            <a:r>
              <a:rPr lang="en-US" sz="2000" dirty="0" smtClean="0"/>
              <a:t>	10 </a:t>
            </a:r>
            <a:r>
              <a:rPr lang="en-US" sz="2000" baseline="30000" dirty="0" smtClean="0"/>
              <a:t>80</a:t>
            </a:r>
            <a:r>
              <a:rPr lang="en-US" sz="2000" dirty="0" smtClean="0"/>
              <a:t> x 10 </a:t>
            </a:r>
            <a:r>
              <a:rPr lang="en-US" sz="2000" baseline="30000" dirty="0" smtClean="0"/>
              <a:t>45</a:t>
            </a:r>
            <a:r>
              <a:rPr lang="en-US" sz="2000" dirty="0" smtClean="0"/>
              <a:t> x 10 </a:t>
            </a:r>
            <a:r>
              <a:rPr lang="en-US" sz="2000" baseline="30000" dirty="0" smtClean="0"/>
              <a:t>15</a:t>
            </a:r>
            <a:r>
              <a:rPr lang="en-US" sz="2000" dirty="0" smtClean="0"/>
              <a:t> = 10 </a:t>
            </a:r>
            <a:r>
              <a:rPr lang="en-US" sz="2000" baseline="30000" dirty="0" smtClean="0"/>
              <a:t>150</a:t>
            </a:r>
            <a:r>
              <a:rPr lang="en-US" sz="2000" dirty="0" smtClean="0"/>
              <a:t> </a:t>
            </a:r>
          </a:p>
          <a:p>
            <a:pPr marL="457200" indent="-457200">
              <a:buNone/>
            </a:pPr>
            <a:r>
              <a:rPr lang="en-US" sz="2000" dirty="0" smtClean="0"/>
              <a:t>	Thus, any specified event of probability less than 1 in 10 </a:t>
            </a:r>
            <a:r>
              <a:rPr lang="en-US" sz="2000" baseline="30000" dirty="0" smtClean="0"/>
              <a:t>150 </a:t>
            </a:r>
            <a:r>
              <a:rPr lang="en-US" sz="2000" dirty="0" smtClean="0"/>
              <a:t> is effectively impossible.</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NA structure design templat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TotalTime>
  <Words>4518</Words>
  <Application>Microsoft Office PowerPoint</Application>
  <PresentationFormat>On-screen Show (4:3)</PresentationFormat>
  <Paragraphs>369</Paragraphs>
  <Slides>56</Slides>
  <Notes>19</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56</vt:i4>
      </vt:variant>
    </vt:vector>
  </HeadingPairs>
  <TitlesOfParts>
    <vt:vector size="57" baseType="lpstr">
      <vt:lpstr>DNA structure design template</vt:lpstr>
      <vt:lpstr>In the Beginning:  The Intelligent Designer speaks</vt:lpstr>
      <vt:lpstr>Slide 2</vt:lpstr>
      <vt:lpstr>Slide 3</vt:lpstr>
      <vt:lpstr>Intelligent design includes such fields as: </vt:lpstr>
      <vt:lpstr>Slide 5</vt:lpstr>
      <vt:lpstr>In considering whether ID is science there are three points that should be kept in mind: </vt:lpstr>
      <vt:lpstr>Slide 7</vt:lpstr>
      <vt:lpstr>Intelligent Design through the Scientific Method: </vt:lpstr>
      <vt:lpstr>Slide 9</vt:lpstr>
      <vt:lpstr>ii. Hypothesis: </vt:lpstr>
      <vt:lpstr>iv. Conclusion: </vt:lpstr>
      <vt:lpstr>Table 1. Ways Designers Act When Designing (Observations): </vt:lpstr>
      <vt:lpstr>Table 2. Predictions of Design (Hypothesis):</vt:lpstr>
      <vt:lpstr>Table 3. Examining the Evidence  (Experiment and Conclusion):</vt:lpstr>
      <vt:lpstr>Predictions: </vt:lpstr>
      <vt:lpstr>The Anthropic Principle: </vt:lpstr>
      <vt:lpstr>Slide 17</vt:lpstr>
      <vt:lpstr>The beginning of the Human race:</vt:lpstr>
      <vt:lpstr>Slide 19</vt:lpstr>
      <vt:lpstr>Our Moon</vt:lpstr>
      <vt:lpstr>Some Predictions Made by the Naturalistic (Evolutionary) Origin-of-life Scenario </vt:lpstr>
      <vt:lpstr>Table II Some Predictions Made by the Biblical  Origin-of-life Scenario </vt:lpstr>
      <vt:lpstr>Successionism</vt:lpstr>
      <vt:lpstr>Bishop Ussher’s mistakes:</vt:lpstr>
      <vt:lpstr>The genealogy of Moses:</vt:lpstr>
      <vt:lpstr>Ex 6:16-20 (ESV)</vt:lpstr>
      <vt:lpstr>Num 26:57-59 (ESV)</vt:lpstr>
      <vt:lpstr>1 Chron 6:1-3 (ESV)</vt:lpstr>
      <vt:lpstr>Slide 29</vt:lpstr>
      <vt:lpstr>Slide 30</vt:lpstr>
      <vt:lpstr>Slide 31</vt:lpstr>
      <vt:lpstr>Slide 32</vt:lpstr>
      <vt:lpstr>Slide 33</vt:lpstr>
      <vt:lpstr>Another Problem: </vt:lpstr>
      <vt:lpstr>Young Earth Creationists  use Ex 20:9-11 to suggest a parallel yet in 1 John 3:16 </vt:lpstr>
      <vt:lpstr>Also look at how much more happened on the 6th day:</vt:lpstr>
      <vt:lpstr>Days of Divine Fiat: </vt:lpstr>
      <vt:lpstr>Slide 38</vt:lpstr>
      <vt:lpstr>Slide 39</vt:lpstr>
      <vt:lpstr>Slide 40</vt:lpstr>
      <vt:lpstr>Parenthesis in Scripture: </vt:lpstr>
      <vt:lpstr>As Bullinger said of the first edition of the KJV: </vt:lpstr>
      <vt:lpstr>The earliest one marked in the RSV is in Genesis , where a pair of dashes encloses a lengthy parenthesis: </vt:lpstr>
      <vt:lpstr>The NIV also has a parenthesis in Genesis 2: </vt:lpstr>
      <vt:lpstr>Genesis 1 Repunctuated:</vt:lpstr>
      <vt:lpstr>A repunctuated version of the whole passage up to Genesis 2.3, with the parentheses printed in italics.</vt:lpstr>
      <vt:lpstr>Slide 47</vt:lpstr>
      <vt:lpstr>Slide 48</vt:lpstr>
      <vt:lpstr>Slide 49</vt:lpstr>
      <vt:lpstr>Slide 50</vt:lpstr>
      <vt:lpstr>Slide 51</vt:lpstr>
      <vt:lpstr>Who were the Fiats uttered to: </vt:lpstr>
      <vt:lpstr>Some Advantages of this Theory:</vt:lpstr>
      <vt:lpstr>Concluding Remarks:</vt:lpstr>
      <vt:lpstr>Practical Applications:</vt:lpstr>
      <vt:lpstr>Laminin </vt:lpstr>
    </vt:vector>
  </TitlesOfParts>
  <Manager/>
  <Company>St Peters Lutheran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Designer</dc:title>
  <dc:subject/>
  <dc:creator>Virginnia Herring</dc:creator>
  <cp:keywords/>
  <dc:description/>
  <cp:lastModifiedBy>Virginnia Herring</cp:lastModifiedBy>
  <cp:revision>54</cp:revision>
  <dcterms:created xsi:type="dcterms:W3CDTF">2009-07-05T23:09:56Z</dcterms:created>
  <dcterms:modified xsi:type="dcterms:W3CDTF">2009-07-22T12:20:35Z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TC102862081033</vt:lpwstr>
  </property>
</Properties>
</file>